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Roboto Thin"/>
      <p:regular r:id="rId64"/>
      <p:bold r:id="rId65"/>
      <p:italic r:id="rId66"/>
      <p:boldItalic r:id="rId67"/>
    </p:embeddedFont>
    <p:embeddedFont>
      <p:font typeface="Roboto Medium"/>
      <p:regular r:id="rId68"/>
      <p:bold r:id="rId69"/>
      <p:italic r:id="rId70"/>
      <p:boldItalic r:id="rId71"/>
    </p:embeddedFont>
    <p:embeddedFont>
      <p:font typeface="Roboto"/>
      <p:regular r:id="rId72"/>
      <p:bold r:id="rId73"/>
      <p:italic r:id="rId74"/>
      <p:boldItalic r:id="rId75"/>
    </p:embeddedFont>
    <p:embeddedFont>
      <p:font typeface="Roboto Light"/>
      <p:regular r:id="rId76"/>
      <p:bold r:id="rId77"/>
      <p:italic r:id="rId78"/>
      <p:boldItalic r:id="rId79"/>
    </p:embeddedFont>
    <p:embeddedFont>
      <p:font typeface="Roboto Mono"/>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90">
          <p15:clr>
            <a:srgbClr val="9AA0A6"/>
          </p15:clr>
        </p15:guide>
        <p15:guide id="2" orient="horz" pos="1620">
          <p15:clr>
            <a:srgbClr val="9AA0A6"/>
          </p15:clr>
        </p15:guide>
        <p15:guide id="3" orient="horz" pos="1716">
          <p15:clr>
            <a:srgbClr val="9AA0A6"/>
          </p15:clr>
        </p15:guide>
      </p15:sldGuideLst>
    </p:ext>
    <p:ext uri="GoogleSlidesCustomDataVersion2">
      <go:slidesCustomData xmlns:go="http://customooxmlschemas.google.com/" r:id="rId84" roundtripDataSignature="AMtx7mgQsobVCcOe6GyoYVWd6JxYPOoZ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DF2EE4-7DF5-4928-B463-9377BB128C64}">
  <a:tblStyle styleId="{CADF2EE4-7DF5-4928-B463-9377BB128C6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0"/>
        <p:guide pos="1620" orient="horz"/>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customschemas.google.com/relationships/presentationmetadata" Target="metadata"/><Relationship Id="rId83" Type="http://schemas.openxmlformats.org/officeDocument/2006/relationships/font" Target="fonts/RobotoMono-bold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Mono-regular.fntdata"/><Relationship Id="rId82" Type="http://schemas.openxmlformats.org/officeDocument/2006/relationships/font" Target="fonts/RobotoMono-italic.fntdata"/><Relationship Id="rId81" Type="http://schemas.openxmlformats.org/officeDocument/2006/relationships/font" Target="fonts/RobotoMon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5.xml"/><Relationship Id="rId75" Type="http://schemas.openxmlformats.org/officeDocument/2006/relationships/font" Target="fonts/Roboto-boldItalic.fntdata"/><Relationship Id="rId30" Type="http://schemas.openxmlformats.org/officeDocument/2006/relationships/slide" Target="slides/slide24.xml"/><Relationship Id="rId74" Type="http://schemas.openxmlformats.org/officeDocument/2006/relationships/font" Target="fonts/Roboto-italic.fntdata"/><Relationship Id="rId33" Type="http://schemas.openxmlformats.org/officeDocument/2006/relationships/slide" Target="slides/slide27.xml"/><Relationship Id="rId77" Type="http://schemas.openxmlformats.org/officeDocument/2006/relationships/font" Target="fonts/RobotoLight-bold.fntdata"/><Relationship Id="rId32" Type="http://schemas.openxmlformats.org/officeDocument/2006/relationships/slide" Target="slides/slide26.xml"/><Relationship Id="rId76" Type="http://schemas.openxmlformats.org/officeDocument/2006/relationships/font" Target="fonts/RobotoLight-regular.fntdata"/><Relationship Id="rId35" Type="http://schemas.openxmlformats.org/officeDocument/2006/relationships/slide" Target="slides/slide29.xml"/><Relationship Id="rId79" Type="http://schemas.openxmlformats.org/officeDocument/2006/relationships/font" Target="fonts/RobotoLight-boldItalic.fntdata"/><Relationship Id="rId34" Type="http://schemas.openxmlformats.org/officeDocument/2006/relationships/slide" Target="slides/slide28.xml"/><Relationship Id="rId78" Type="http://schemas.openxmlformats.org/officeDocument/2006/relationships/font" Target="fonts/RobotoLight-italic.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Thin-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Thin-italic.fntdata"/><Relationship Id="rId21" Type="http://schemas.openxmlformats.org/officeDocument/2006/relationships/slide" Target="slides/slide15.xml"/><Relationship Id="rId65" Type="http://schemas.openxmlformats.org/officeDocument/2006/relationships/font" Target="fonts/RobotoThin-bold.fntdata"/><Relationship Id="rId24" Type="http://schemas.openxmlformats.org/officeDocument/2006/relationships/slide" Target="slides/slide18.xml"/><Relationship Id="rId68" Type="http://schemas.openxmlformats.org/officeDocument/2006/relationships/font" Target="fonts/RobotoMedium-regular.fntdata"/><Relationship Id="rId23" Type="http://schemas.openxmlformats.org/officeDocument/2006/relationships/slide" Target="slides/slide17.xml"/><Relationship Id="rId67" Type="http://schemas.openxmlformats.org/officeDocument/2006/relationships/font" Target="fonts/RobotoThin-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 name="Google Shape;87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5" name="Google Shape;92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3" name="Google Shape;95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 name="Google Shape;102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 name="Google Shape;105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1" name="Google Shape;112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7" name="Google Shape;112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4" name="Google Shape;117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7" name="Google Shape;121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1" name="Google Shape;125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5" name="Google Shape;127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1" name="Google Shape;128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5" name="Google Shape;133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0" name="Google Shape;138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3" name="Google Shape;141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0" name="Google Shape;144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6" name="Google Shape;144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4" name="Google Shape;147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3" name="Google Shape;150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2" name="Google Shape;1532;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1" name="Google Shape;1561;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0" name="Google Shape;1590;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8" name="Google Shape;1618;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4" name="Google Shape;164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0" name="Google Shape;1650;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3" name="Google Shape;1693;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1" name="Google Shape;1731;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7" name="Google Shape;1737;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4" name="Google Shape;1744;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8.pn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title slide option - LOGO MARK ONLY">
  <p:cSld name="CUSTOM_6_4_1">
    <p:bg>
      <p:bgPr>
        <a:blipFill>
          <a:blip r:embed="rId2">
            <a:alphaModFix/>
          </a:blip>
          <a:stretch>
            <a:fillRect/>
          </a:stretch>
        </a:blipFill>
      </p:bgPr>
    </p:bg>
    <p:spTree>
      <p:nvGrpSpPr>
        <p:cNvPr id="6" name="Shape 6"/>
        <p:cNvGrpSpPr/>
        <p:nvPr/>
      </p:nvGrpSpPr>
      <p:grpSpPr>
        <a:xfrm>
          <a:off x="0" y="0"/>
          <a:ext cx="0" cy="0"/>
          <a:chOff x="0" y="0"/>
          <a:chExt cx="0" cy="0"/>
        </a:xfrm>
      </p:grpSpPr>
      <p:sp>
        <p:nvSpPr>
          <p:cNvPr id="7" name="Google Shape;7;p59"/>
          <p:cNvSpPr txBox="1"/>
          <p:nvPr>
            <p:ph type="title"/>
          </p:nvPr>
        </p:nvSpPr>
        <p:spPr>
          <a:xfrm>
            <a:off x="457200" y="810075"/>
            <a:ext cx="3883200" cy="2274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FFFFFF"/>
                </a:solidFill>
                <a:latin typeface="Roboto Thin"/>
                <a:ea typeface="Roboto Thin"/>
                <a:cs typeface="Roboto Thin"/>
                <a:sym typeface="Roboto Thin"/>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FFFFFF"/>
                </a:solidFill>
                <a:latin typeface="Arial"/>
                <a:ea typeface="Arial"/>
                <a:cs typeface="Arial"/>
                <a:sym typeface="Arial"/>
              </a:defRPr>
            </a:lvl9pPr>
          </a:lstStyle>
          <a:p/>
        </p:txBody>
      </p:sp>
      <p:sp>
        <p:nvSpPr>
          <p:cNvPr id="8" name="Google Shape;8;p59"/>
          <p:cNvSpPr txBox="1"/>
          <p:nvPr>
            <p:ph idx="1" type="subTitle"/>
          </p:nvPr>
        </p:nvSpPr>
        <p:spPr>
          <a:xfrm>
            <a:off x="457200" y="3450250"/>
            <a:ext cx="3883200" cy="888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Roboto Medium"/>
                <a:ea typeface="Roboto Medium"/>
                <a:cs typeface="Roboto Medium"/>
                <a:sym typeface="Roboto Medium"/>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Roboto Medium"/>
                <a:ea typeface="Roboto Medium"/>
                <a:cs typeface="Roboto Medium"/>
                <a:sym typeface="Roboto Medium"/>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Roboto Medium"/>
                <a:ea typeface="Roboto Medium"/>
                <a:cs typeface="Roboto Medium"/>
                <a:sym typeface="Roboto Medium"/>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Roboto Medium"/>
                <a:ea typeface="Roboto Medium"/>
                <a:cs typeface="Roboto Medium"/>
                <a:sym typeface="Roboto Medium"/>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Roboto Medium"/>
                <a:ea typeface="Roboto Medium"/>
                <a:cs typeface="Roboto Medium"/>
                <a:sym typeface="Roboto Medium"/>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Roboto Medium"/>
                <a:ea typeface="Roboto Medium"/>
                <a:cs typeface="Roboto Medium"/>
                <a:sym typeface="Roboto Medium"/>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Roboto Medium"/>
                <a:ea typeface="Roboto Medium"/>
                <a:cs typeface="Roboto Medium"/>
                <a:sym typeface="Roboto Medium"/>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Roboto Medium"/>
                <a:ea typeface="Roboto Medium"/>
                <a:cs typeface="Roboto Medium"/>
                <a:sym typeface="Roboto Medium"/>
              </a:defRPr>
            </a:lvl9pPr>
          </a:lstStyle>
          <a:p/>
        </p:txBody>
      </p:sp>
      <p:pic>
        <p:nvPicPr>
          <p:cNvPr id="9" name="Google Shape;9;p59"/>
          <p:cNvPicPr preferRelativeResize="0"/>
          <p:nvPr/>
        </p:nvPicPr>
        <p:blipFill rotWithShape="1">
          <a:blip r:embed="rId3">
            <a:alphaModFix/>
          </a:blip>
          <a:srcRect b="0" l="0" r="0" t="0"/>
          <a:stretch/>
        </p:blipFill>
        <p:spPr>
          <a:xfrm>
            <a:off x="333375" y="97100"/>
            <a:ext cx="541225" cy="502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text no subheadline 1">
  <p:cSld name="CUSTOM_6_4_4">
    <p:spTree>
      <p:nvGrpSpPr>
        <p:cNvPr id="65" name="Shape 65"/>
        <p:cNvGrpSpPr/>
        <p:nvPr/>
      </p:nvGrpSpPr>
      <p:grpSpPr>
        <a:xfrm>
          <a:off x="0" y="0"/>
          <a:ext cx="0" cy="0"/>
          <a:chOff x="0" y="0"/>
          <a:chExt cx="0" cy="0"/>
        </a:xfrm>
      </p:grpSpPr>
      <p:sp>
        <p:nvSpPr>
          <p:cNvPr id="66" name="Google Shape;66;p68"/>
          <p:cNvSpPr txBox="1"/>
          <p:nvPr>
            <p:ph type="title"/>
          </p:nvPr>
        </p:nvSpPr>
        <p:spPr>
          <a:xfrm>
            <a:off x="457200" y="827750"/>
            <a:ext cx="6967800" cy="687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67" name="Google Shape;67;p68"/>
          <p:cNvSpPr txBox="1"/>
          <p:nvPr>
            <p:ph idx="1" type="body"/>
          </p:nvPr>
        </p:nvSpPr>
        <p:spPr>
          <a:xfrm>
            <a:off x="482800" y="1937850"/>
            <a:ext cx="3857400" cy="24012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68" name="Google Shape;68;p68"/>
          <p:cNvSpPr/>
          <p:nvPr/>
        </p:nvSpPr>
        <p:spPr>
          <a:xfrm flipH="1">
            <a:off x="225" y="0"/>
            <a:ext cx="47700" cy="5151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 name="Google Shape;69;p68"/>
          <p:cNvPicPr preferRelativeResize="0"/>
          <p:nvPr/>
        </p:nvPicPr>
        <p:blipFill rotWithShape="1">
          <a:blip r:embed="rId2">
            <a:alphaModFix/>
          </a:blip>
          <a:srcRect b="0" l="0" r="0" t="0"/>
          <a:stretch/>
        </p:blipFill>
        <p:spPr>
          <a:xfrm>
            <a:off x="333375" y="97100"/>
            <a:ext cx="541225" cy="502975"/>
          </a:xfrm>
          <a:prstGeom prst="rect">
            <a:avLst/>
          </a:prstGeom>
          <a:noFill/>
          <a:ln>
            <a:noFill/>
          </a:ln>
        </p:spPr>
      </p:pic>
      <p:sp>
        <p:nvSpPr>
          <p:cNvPr id="70" name="Google Shape;70;p68"/>
          <p:cNvSpPr txBox="1"/>
          <p:nvPr>
            <p:ph idx="12" type="sldNum"/>
          </p:nvPr>
        </p:nvSpPr>
        <p:spPr>
          <a:xfrm>
            <a:off x="8453301" y="4713096"/>
            <a:ext cx="462000" cy="2100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68"/>
          <p:cNvSpPr txBox="1"/>
          <p:nvPr>
            <p:ph idx="2" type="body"/>
          </p:nvPr>
        </p:nvSpPr>
        <p:spPr>
          <a:xfrm>
            <a:off x="1489325" y="228600"/>
            <a:ext cx="3879300" cy="228600"/>
          </a:xfrm>
          <a:prstGeom prst="rect">
            <a:avLst/>
          </a:prstGeom>
          <a:noFill/>
          <a:ln>
            <a:noFill/>
          </a:ln>
        </p:spPr>
        <p:txBody>
          <a:bodyPr anchorCtr="0" anchor="ctr" bIns="0" lIns="0" spcFirstLastPara="1" rIns="0" wrap="square" tIns="0">
            <a:noAutofit/>
          </a:bodyPr>
          <a:lstStyle>
            <a:lvl1pPr indent="-273050" lvl="0" marL="4572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1pPr>
            <a:lvl2pPr indent="-273050" lvl="1" marL="9144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2pPr>
            <a:lvl3pPr indent="-273050" lvl="2" marL="13716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3pPr>
            <a:lvl4pPr indent="-273050" lvl="3" marL="18288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4pPr>
            <a:lvl5pPr indent="-273050" lvl="4" marL="22860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5pPr>
            <a:lvl6pPr indent="-273050" lvl="5" marL="27432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6pPr>
            <a:lvl7pPr indent="-273050" lvl="6" marL="32004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7pPr>
            <a:lvl8pPr indent="-273050" lvl="7" marL="36576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8pPr>
            <a:lvl9pPr indent="-273050" lvl="8" marL="41148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9pPr>
          </a:lstStyle>
          <a:p/>
        </p:txBody>
      </p:sp>
      <p:cxnSp>
        <p:nvCxnSpPr>
          <p:cNvPr id="72" name="Google Shape;72;p68"/>
          <p:cNvCxnSpPr/>
          <p:nvPr/>
        </p:nvCxnSpPr>
        <p:spPr>
          <a:xfrm>
            <a:off x="4571988" y="1913625"/>
            <a:ext cx="0" cy="2401200"/>
          </a:xfrm>
          <a:prstGeom prst="straightConnector1">
            <a:avLst/>
          </a:prstGeom>
          <a:noFill/>
          <a:ln cap="flat" cmpd="sng" w="9525">
            <a:solidFill>
              <a:srgbClr val="D6D7D6"/>
            </a:solidFill>
            <a:prstDash val="solid"/>
            <a:round/>
            <a:headEnd len="sm" w="sm" type="none"/>
            <a:tailEnd len="sm" w="sm" type="none"/>
          </a:ln>
        </p:spPr>
      </p:cxnSp>
      <p:sp>
        <p:nvSpPr>
          <p:cNvPr id="73" name="Google Shape;73;p68"/>
          <p:cNvSpPr txBox="1"/>
          <p:nvPr>
            <p:ph idx="3" type="body"/>
          </p:nvPr>
        </p:nvSpPr>
        <p:spPr>
          <a:xfrm>
            <a:off x="4988975" y="1814175"/>
            <a:ext cx="3464400" cy="6876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0"/>
              </a:spcBef>
              <a:spcAft>
                <a:spcPts val="0"/>
              </a:spcAft>
              <a:buClr>
                <a:srgbClr val="E82064"/>
              </a:buClr>
              <a:buSzPts val="2400"/>
              <a:buFont typeface="Roboto Light"/>
              <a:buChar char="●"/>
              <a:defRPr b="0" i="0" sz="2400" u="none" cap="none" strike="noStrike">
                <a:solidFill>
                  <a:srgbClr val="E82064"/>
                </a:solidFill>
                <a:latin typeface="Roboto Light"/>
                <a:ea typeface="Roboto Light"/>
                <a:cs typeface="Roboto Light"/>
                <a:sym typeface="Roboto Light"/>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4" name="Google Shape;74;p68"/>
          <p:cNvSpPr txBox="1"/>
          <p:nvPr>
            <p:ph idx="4" type="body"/>
          </p:nvPr>
        </p:nvSpPr>
        <p:spPr>
          <a:xfrm>
            <a:off x="4988975" y="2366925"/>
            <a:ext cx="3697800" cy="6261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000000"/>
              </a:buClr>
              <a:buSzPts val="900"/>
              <a:buFont typeface="Roboto Medium"/>
              <a:buChar char="●"/>
              <a:defRPr b="0" i="0" sz="900" u="none" cap="none" strike="noStrike">
                <a:solidFill>
                  <a:srgbClr val="000000"/>
                </a:solidFill>
                <a:latin typeface="Roboto Medium"/>
                <a:ea typeface="Roboto Medium"/>
                <a:cs typeface="Roboto Medium"/>
                <a:sym typeface="Roboto Medium"/>
              </a:defRPr>
            </a:lvl1pPr>
            <a:lvl2pPr indent="-285750" lvl="1" marL="914400" marR="0" rtl="0" algn="l">
              <a:lnSpc>
                <a:spcPct val="100000"/>
              </a:lnSpc>
              <a:spcBef>
                <a:spcPts val="0"/>
              </a:spcBef>
              <a:spcAft>
                <a:spcPts val="0"/>
              </a:spcAft>
              <a:buClr>
                <a:srgbClr val="000000"/>
              </a:buClr>
              <a:buSzPts val="900"/>
              <a:buFont typeface="Roboto Medium"/>
              <a:buChar char="○"/>
              <a:defRPr b="0" i="0" sz="900" u="none" cap="none" strike="noStrike">
                <a:solidFill>
                  <a:srgbClr val="000000"/>
                </a:solidFill>
                <a:latin typeface="Roboto Medium"/>
                <a:ea typeface="Roboto Medium"/>
                <a:cs typeface="Roboto Medium"/>
                <a:sym typeface="Roboto Medium"/>
              </a:defRPr>
            </a:lvl2pPr>
            <a:lvl3pPr indent="-285750" lvl="2" marL="1371600" marR="0" rtl="0" algn="l">
              <a:lnSpc>
                <a:spcPct val="100000"/>
              </a:lnSpc>
              <a:spcBef>
                <a:spcPts val="0"/>
              </a:spcBef>
              <a:spcAft>
                <a:spcPts val="0"/>
              </a:spcAft>
              <a:buClr>
                <a:srgbClr val="000000"/>
              </a:buClr>
              <a:buSzPts val="900"/>
              <a:buFont typeface="Roboto Medium"/>
              <a:buChar char="■"/>
              <a:defRPr b="0" i="0" sz="900" u="none" cap="none" strike="noStrike">
                <a:solidFill>
                  <a:srgbClr val="000000"/>
                </a:solidFill>
                <a:latin typeface="Roboto Medium"/>
                <a:ea typeface="Roboto Medium"/>
                <a:cs typeface="Roboto Medium"/>
                <a:sym typeface="Roboto Medium"/>
              </a:defRPr>
            </a:lvl3pPr>
            <a:lvl4pPr indent="-285750" lvl="3" marL="1828800" marR="0" rtl="0" algn="l">
              <a:lnSpc>
                <a:spcPct val="100000"/>
              </a:lnSpc>
              <a:spcBef>
                <a:spcPts val="0"/>
              </a:spcBef>
              <a:spcAft>
                <a:spcPts val="0"/>
              </a:spcAft>
              <a:buClr>
                <a:srgbClr val="000000"/>
              </a:buClr>
              <a:buSzPts val="900"/>
              <a:buFont typeface="Roboto Medium"/>
              <a:buChar char="●"/>
              <a:defRPr b="0" i="0" sz="900" u="none" cap="none" strike="noStrike">
                <a:solidFill>
                  <a:srgbClr val="000000"/>
                </a:solidFill>
                <a:latin typeface="Roboto Medium"/>
                <a:ea typeface="Roboto Medium"/>
                <a:cs typeface="Roboto Medium"/>
                <a:sym typeface="Roboto Medium"/>
              </a:defRPr>
            </a:lvl4pPr>
            <a:lvl5pPr indent="-285750" lvl="4" marL="2286000" marR="0" rtl="0" algn="l">
              <a:lnSpc>
                <a:spcPct val="115000"/>
              </a:lnSpc>
              <a:spcBef>
                <a:spcPts val="0"/>
              </a:spcBef>
              <a:spcAft>
                <a:spcPts val="0"/>
              </a:spcAft>
              <a:buClr>
                <a:srgbClr val="000000"/>
              </a:buClr>
              <a:buSzPts val="900"/>
              <a:buFont typeface="Roboto Medium"/>
              <a:buChar char="○"/>
              <a:defRPr b="0" i="0" sz="900" u="none" cap="none" strike="noStrike">
                <a:solidFill>
                  <a:srgbClr val="000000"/>
                </a:solidFill>
                <a:latin typeface="Roboto Medium"/>
                <a:ea typeface="Roboto Medium"/>
                <a:cs typeface="Roboto Medium"/>
                <a:sym typeface="Roboto Medium"/>
              </a:defRPr>
            </a:lvl5pPr>
            <a:lvl6pPr indent="-285750" lvl="5" marL="2743200" marR="0" rtl="0" algn="l">
              <a:lnSpc>
                <a:spcPct val="100000"/>
              </a:lnSpc>
              <a:spcBef>
                <a:spcPts val="0"/>
              </a:spcBef>
              <a:spcAft>
                <a:spcPts val="0"/>
              </a:spcAft>
              <a:buClr>
                <a:srgbClr val="000000"/>
              </a:buClr>
              <a:buSzPts val="900"/>
              <a:buFont typeface="Roboto Medium"/>
              <a:buChar char="■"/>
              <a:defRPr b="0" i="0" sz="900" u="none" cap="none" strike="noStrike">
                <a:solidFill>
                  <a:srgbClr val="000000"/>
                </a:solidFill>
                <a:latin typeface="Roboto Medium"/>
                <a:ea typeface="Roboto Medium"/>
                <a:cs typeface="Roboto Medium"/>
                <a:sym typeface="Roboto Medium"/>
              </a:defRPr>
            </a:lvl6pPr>
            <a:lvl7pPr indent="-285750" lvl="6" marL="3200400" marR="0" rtl="0" algn="l">
              <a:lnSpc>
                <a:spcPct val="100000"/>
              </a:lnSpc>
              <a:spcBef>
                <a:spcPts val="0"/>
              </a:spcBef>
              <a:spcAft>
                <a:spcPts val="0"/>
              </a:spcAft>
              <a:buClr>
                <a:srgbClr val="000000"/>
              </a:buClr>
              <a:buSzPts val="900"/>
              <a:buFont typeface="Roboto Medium"/>
              <a:buChar char="●"/>
              <a:defRPr b="0" i="0" sz="900" u="none" cap="none" strike="noStrike">
                <a:solidFill>
                  <a:srgbClr val="000000"/>
                </a:solidFill>
                <a:latin typeface="Roboto Medium"/>
                <a:ea typeface="Roboto Medium"/>
                <a:cs typeface="Roboto Medium"/>
                <a:sym typeface="Roboto Medium"/>
              </a:defRPr>
            </a:lvl7pPr>
            <a:lvl8pPr indent="-285750" lvl="7" marL="3657600" marR="0" rtl="0" algn="l">
              <a:lnSpc>
                <a:spcPct val="100000"/>
              </a:lnSpc>
              <a:spcBef>
                <a:spcPts val="0"/>
              </a:spcBef>
              <a:spcAft>
                <a:spcPts val="0"/>
              </a:spcAft>
              <a:buClr>
                <a:srgbClr val="000000"/>
              </a:buClr>
              <a:buSzPts val="900"/>
              <a:buFont typeface="Roboto Medium"/>
              <a:buChar char="○"/>
              <a:defRPr b="0" i="0" sz="900" u="none" cap="none" strike="noStrike">
                <a:solidFill>
                  <a:srgbClr val="000000"/>
                </a:solidFill>
                <a:latin typeface="Roboto Medium"/>
                <a:ea typeface="Roboto Medium"/>
                <a:cs typeface="Roboto Medium"/>
                <a:sym typeface="Roboto Medium"/>
              </a:defRPr>
            </a:lvl8pPr>
            <a:lvl9pPr indent="-285750" lvl="8" marL="4114800" marR="0" rtl="0" algn="l">
              <a:lnSpc>
                <a:spcPct val="100000"/>
              </a:lnSpc>
              <a:spcBef>
                <a:spcPts val="0"/>
              </a:spcBef>
              <a:spcAft>
                <a:spcPts val="0"/>
              </a:spcAft>
              <a:buClr>
                <a:srgbClr val="000000"/>
              </a:buClr>
              <a:buSzPts val="900"/>
              <a:buFont typeface="Roboto Medium"/>
              <a:buChar char="■"/>
              <a:defRPr b="0" i="0" sz="900" u="none" cap="none" strike="noStrike">
                <a:solidFill>
                  <a:srgbClr val="000000"/>
                </a:solidFill>
                <a:latin typeface="Roboto Medium"/>
                <a:ea typeface="Roboto Medium"/>
                <a:cs typeface="Roboto Medium"/>
                <a:sym typeface="Roboto Medium"/>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text no subheadline">
  <p:cSld name="CUSTOM_6_4_3">
    <p:spTree>
      <p:nvGrpSpPr>
        <p:cNvPr id="75" name="Shape 75"/>
        <p:cNvGrpSpPr/>
        <p:nvPr/>
      </p:nvGrpSpPr>
      <p:grpSpPr>
        <a:xfrm>
          <a:off x="0" y="0"/>
          <a:ext cx="0" cy="0"/>
          <a:chOff x="0" y="0"/>
          <a:chExt cx="0" cy="0"/>
        </a:xfrm>
      </p:grpSpPr>
      <p:sp>
        <p:nvSpPr>
          <p:cNvPr id="76" name="Google Shape;76;p69"/>
          <p:cNvSpPr txBox="1"/>
          <p:nvPr>
            <p:ph type="title"/>
          </p:nvPr>
        </p:nvSpPr>
        <p:spPr>
          <a:xfrm>
            <a:off x="457200" y="827750"/>
            <a:ext cx="6967800" cy="687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77" name="Google Shape;77;p69"/>
          <p:cNvSpPr txBox="1"/>
          <p:nvPr>
            <p:ph idx="1" type="body"/>
          </p:nvPr>
        </p:nvSpPr>
        <p:spPr>
          <a:xfrm>
            <a:off x="482800" y="1937850"/>
            <a:ext cx="3857400" cy="24012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78" name="Google Shape;78;p69"/>
          <p:cNvSpPr/>
          <p:nvPr/>
        </p:nvSpPr>
        <p:spPr>
          <a:xfrm flipH="1">
            <a:off x="225" y="0"/>
            <a:ext cx="47700" cy="5151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 name="Google Shape;79;p69"/>
          <p:cNvPicPr preferRelativeResize="0"/>
          <p:nvPr/>
        </p:nvPicPr>
        <p:blipFill rotWithShape="1">
          <a:blip r:embed="rId2">
            <a:alphaModFix/>
          </a:blip>
          <a:srcRect b="0" l="0" r="0" t="0"/>
          <a:stretch/>
        </p:blipFill>
        <p:spPr>
          <a:xfrm>
            <a:off x="333375" y="97100"/>
            <a:ext cx="541225" cy="502975"/>
          </a:xfrm>
          <a:prstGeom prst="rect">
            <a:avLst/>
          </a:prstGeom>
          <a:noFill/>
          <a:ln>
            <a:noFill/>
          </a:ln>
        </p:spPr>
      </p:pic>
      <p:sp>
        <p:nvSpPr>
          <p:cNvPr id="80" name="Google Shape;80;p69"/>
          <p:cNvSpPr txBox="1"/>
          <p:nvPr>
            <p:ph idx="12" type="sldNum"/>
          </p:nvPr>
        </p:nvSpPr>
        <p:spPr>
          <a:xfrm>
            <a:off x="8453301" y="4713096"/>
            <a:ext cx="462000" cy="2100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81" name="Google Shape;81;p69"/>
          <p:cNvCxnSpPr/>
          <p:nvPr/>
        </p:nvCxnSpPr>
        <p:spPr>
          <a:xfrm>
            <a:off x="4571988" y="1913625"/>
            <a:ext cx="0" cy="2401200"/>
          </a:xfrm>
          <a:prstGeom prst="straightConnector1">
            <a:avLst/>
          </a:prstGeom>
          <a:noFill/>
          <a:ln cap="flat" cmpd="sng" w="9525">
            <a:solidFill>
              <a:srgbClr val="D6D7D6"/>
            </a:solidFill>
            <a:prstDash val="solid"/>
            <a:round/>
            <a:headEnd len="sm" w="sm" type="none"/>
            <a:tailEnd len="sm" w="sm" type="none"/>
          </a:ln>
        </p:spPr>
      </p:cxnSp>
      <p:sp>
        <p:nvSpPr>
          <p:cNvPr id="82" name="Google Shape;82;p69"/>
          <p:cNvSpPr txBox="1"/>
          <p:nvPr>
            <p:ph idx="2" type="body"/>
          </p:nvPr>
        </p:nvSpPr>
        <p:spPr>
          <a:xfrm>
            <a:off x="4829400" y="1937850"/>
            <a:ext cx="3857400" cy="24012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83" name="Google Shape;83;p69"/>
          <p:cNvSpPr txBox="1"/>
          <p:nvPr>
            <p:ph idx="3" type="body"/>
          </p:nvPr>
        </p:nvSpPr>
        <p:spPr>
          <a:xfrm>
            <a:off x="1489325" y="228600"/>
            <a:ext cx="3879300" cy="228600"/>
          </a:xfrm>
          <a:prstGeom prst="rect">
            <a:avLst/>
          </a:prstGeom>
          <a:noFill/>
          <a:ln>
            <a:noFill/>
          </a:ln>
        </p:spPr>
        <p:txBody>
          <a:bodyPr anchorCtr="0" anchor="ctr" bIns="0" lIns="0" spcFirstLastPara="1" rIns="0" wrap="square" tIns="0">
            <a:noAutofit/>
          </a:bodyPr>
          <a:lstStyle>
            <a:lvl1pPr indent="-273050" lvl="0" marL="4572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1pPr>
            <a:lvl2pPr indent="-273050" lvl="1" marL="9144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2pPr>
            <a:lvl3pPr indent="-273050" lvl="2" marL="13716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3pPr>
            <a:lvl4pPr indent="-273050" lvl="3" marL="18288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4pPr>
            <a:lvl5pPr indent="-273050" lvl="4" marL="22860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5pPr>
            <a:lvl6pPr indent="-273050" lvl="5" marL="27432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6pPr>
            <a:lvl7pPr indent="-273050" lvl="6" marL="32004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7pPr>
            <a:lvl8pPr indent="-273050" lvl="7" marL="36576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8pPr>
            <a:lvl9pPr indent="-273050" lvl="8" marL="41148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plus text slide example">
  <p:cSld name="CUSTOM_6_4_3_1">
    <p:spTree>
      <p:nvGrpSpPr>
        <p:cNvPr id="84" name="Shape 84"/>
        <p:cNvGrpSpPr/>
        <p:nvPr/>
      </p:nvGrpSpPr>
      <p:grpSpPr>
        <a:xfrm>
          <a:off x="0" y="0"/>
          <a:ext cx="0" cy="0"/>
          <a:chOff x="0" y="0"/>
          <a:chExt cx="0" cy="0"/>
        </a:xfrm>
      </p:grpSpPr>
      <p:sp>
        <p:nvSpPr>
          <p:cNvPr id="85" name="Google Shape;85;p70"/>
          <p:cNvSpPr txBox="1"/>
          <p:nvPr>
            <p:ph type="title"/>
          </p:nvPr>
        </p:nvSpPr>
        <p:spPr>
          <a:xfrm>
            <a:off x="457200" y="827750"/>
            <a:ext cx="6967800" cy="687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86" name="Google Shape;86;p70"/>
          <p:cNvSpPr txBox="1"/>
          <p:nvPr>
            <p:ph idx="1" type="body"/>
          </p:nvPr>
        </p:nvSpPr>
        <p:spPr>
          <a:xfrm>
            <a:off x="482800" y="2571750"/>
            <a:ext cx="3857400" cy="17673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87" name="Google Shape;87;p70"/>
          <p:cNvSpPr/>
          <p:nvPr/>
        </p:nvSpPr>
        <p:spPr>
          <a:xfrm flipH="1">
            <a:off x="225" y="0"/>
            <a:ext cx="47700" cy="5151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 name="Google Shape;88;p70"/>
          <p:cNvPicPr preferRelativeResize="0"/>
          <p:nvPr/>
        </p:nvPicPr>
        <p:blipFill rotWithShape="1">
          <a:blip r:embed="rId2">
            <a:alphaModFix/>
          </a:blip>
          <a:srcRect b="0" l="0" r="0" t="0"/>
          <a:stretch/>
        </p:blipFill>
        <p:spPr>
          <a:xfrm>
            <a:off x="333375" y="97100"/>
            <a:ext cx="541225" cy="502975"/>
          </a:xfrm>
          <a:prstGeom prst="rect">
            <a:avLst/>
          </a:prstGeom>
          <a:noFill/>
          <a:ln>
            <a:noFill/>
          </a:ln>
        </p:spPr>
      </p:pic>
      <p:sp>
        <p:nvSpPr>
          <p:cNvPr id="89" name="Google Shape;89;p70"/>
          <p:cNvSpPr txBox="1"/>
          <p:nvPr>
            <p:ph idx="12" type="sldNum"/>
          </p:nvPr>
        </p:nvSpPr>
        <p:spPr>
          <a:xfrm>
            <a:off x="8453301" y="4713096"/>
            <a:ext cx="462000" cy="2100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90" name="Google Shape;90;p70"/>
          <p:cNvCxnSpPr/>
          <p:nvPr/>
        </p:nvCxnSpPr>
        <p:spPr>
          <a:xfrm>
            <a:off x="4571988" y="1913625"/>
            <a:ext cx="0" cy="2401200"/>
          </a:xfrm>
          <a:prstGeom prst="straightConnector1">
            <a:avLst/>
          </a:prstGeom>
          <a:noFill/>
          <a:ln cap="flat" cmpd="sng" w="9525">
            <a:solidFill>
              <a:srgbClr val="D6D7D6"/>
            </a:solidFill>
            <a:prstDash val="solid"/>
            <a:round/>
            <a:headEnd len="sm" w="sm" type="none"/>
            <a:tailEnd len="sm" w="sm" type="none"/>
          </a:ln>
        </p:spPr>
      </p:cxnSp>
      <p:sp>
        <p:nvSpPr>
          <p:cNvPr id="91" name="Google Shape;91;p70"/>
          <p:cNvSpPr txBox="1"/>
          <p:nvPr>
            <p:ph idx="2" type="body"/>
          </p:nvPr>
        </p:nvSpPr>
        <p:spPr>
          <a:xfrm>
            <a:off x="4829400" y="2571750"/>
            <a:ext cx="3857400" cy="17673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92" name="Google Shape;92;p70"/>
          <p:cNvSpPr txBox="1"/>
          <p:nvPr>
            <p:ph idx="3" type="body"/>
          </p:nvPr>
        </p:nvSpPr>
        <p:spPr>
          <a:xfrm>
            <a:off x="1489325" y="228600"/>
            <a:ext cx="3879300" cy="228600"/>
          </a:xfrm>
          <a:prstGeom prst="rect">
            <a:avLst/>
          </a:prstGeom>
          <a:noFill/>
          <a:ln>
            <a:noFill/>
          </a:ln>
        </p:spPr>
        <p:txBody>
          <a:bodyPr anchorCtr="0" anchor="ctr" bIns="0" lIns="0" spcFirstLastPara="1" rIns="0" wrap="square" tIns="0">
            <a:noAutofit/>
          </a:bodyPr>
          <a:lstStyle>
            <a:lvl1pPr indent="-273050" lvl="0" marL="4572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1pPr>
            <a:lvl2pPr indent="-273050" lvl="1" marL="9144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2pPr>
            <a:lvl3pPr indent="-273050" lvl="2" marL="13716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3pPr>
            <a:lvl4pPr indent="-273050" lvl="3" marL="18288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4pPr>
            <a:lvl5pPr indent="-273050" lvl="4" marL="22860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5pPr>
            <a:lvl6pPr indent="-273050" lvl="5" marL="27432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6pPr>
            <a:lvl7pPr indent="-273050" lvl="6" marL="32004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7pPr>
            <a:lvl8pPr indent="-273050" lvl="7" marL="36576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8pPr>
            <a:lvl9pPr indent="-273050" lvl="8" marL="41148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9pPr>
          </a:lstStyle>
          <a:p/>
        </p:txBody>
      </p:sp>
      <p:pic>
        <p:nvPicPr>
          <p:cNvPr id="93" name="Google Shape;93;p70"/>
          <p:cNvPicPr preferRelativeResize="0"/>
          <p:nvPr/>
        </p:nvPicPr>
        <p:blipFill rotWithShape="1">
          <a:blip r:embed="rId3">
            <a:alphaModFix/>
          </a:blip>
          <a:srcRect b="0" l="0" r="0" t="0"/>
          <a:stretch/>
        </p:blipFill>
        <p:spPr>
          <a:xfrm>
            <a:off x="457200" y="1937850"/>
            <a:ext cx="457200" cy="402336"/>
          </a:xfrm>
          <a:prstGeom prst="rect">
            <a:avLst/>
          </a:prstGeom>
          <a:noFill/>
          <a:ln>
            <a:noFill/>
          </a:ln>
        </p:spPr>
      </p:pic>
      <p:pic>
        <p:nvPicPr>
          <p:cNvPr id="94" name="Google Shape;94;p70"/>
          <p:cNvPicPr preferRelativeResize="0"/>
          <p:nvPr/>
        </p:nvPicPr>
        <p:blipFill rotWithShape="1">
          <a:blip r:embed="rId4">
            <a:alphaModFix/>
          </a:blip>
          <a:srcRect b="0" l="0" r="0" t="0"/>
          <a:stretch/>
        </p:blipFill>
        <p:spPr>
          <a:xfrm>
            <a:off x="4829400" y="1937850"/>
            <a:ext cx="312017" cy="402325"/>
          </a:xfrm>
          <a:prstGeom prst="rect">
            <a:avLst/>
          </a:prstGeom>
          <a:noFill/>
          <a:ln>
            <a:noFill/>
          </a:ln>
        </p:spPr>
      </p:pic>
    </p:spTree>
  </p:cSld>
  <p:clrMapOvr>
    <a:masterClrMapping/>
  </p:clrMapOvr>
  <p:extLst>
    <p:ext uri="{DCECCB84-F9BA-43D5-87BE-67443E8EF086}">
      <p15:sldGuideLst>
        <p15:guide id="1" orient="horz" pos="1221">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text no subheadline">
  <p:cSld name="CUSTOM_6_4_2">
    <p:spTree>
      <p:nvGrpSpPr>
        <p:cNvPr id="95" name="Shape 95"/>
        <p:cNvGrpSpPr/>
        <p:nvPr/>
      </p:nvGrpSpPr>
      <p:grpSpPr>
        <a:xfrm>
          <a:off x="0" y="0"/>
          <a:ext cx="0" cy="0"/>
          <a:chOff x="0" y="0"/>
          <a:chExt cx="0" cy="0"/>
        </a:xfrm>
      </p:grpSpPr>
      <p:sp>
        <p:nvSpPr>
          <p:cNvPr id="96" name="Google Shape;96;p71"/>
          <p:cNvSpPr txBox="1"/>
          <p:nvPr>
            <p:ph type="title"/>
          </p:nvPr>
        </p:nvSpPr>
        <p:spPr>
          <a:xfrm>
            <a:off x="457200" y="827750"/>
            <a:ext cx="6967800" cy="687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97" name="Google Shape;97;p71"/>
          <p:cNvSpPr/>
          <p:nvPr/>
        </p:nvSpPr>
        <p:spPr>
          <a:xfrm flipH="1">
            <a:off x="225" y="0"/>
            <a:ext cx="47700" cy="5151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8" name="Google Shape;98;p71"/>
          <p:cNvPicPr preferRelativeResize="0"/>
          <p:nvPr/>
        </p:nvPicPr>
        <p:blipFill rotWithShape="1">
          <a:blip r:embed="rId2">
            <a:alphaModFix/>
          </a:blip>
          <a:srcRect b="0" l="0" r="0" t="0"/>
          <a:stretch/>
        </p:blipFill>
        <p:spPr>
          <a:xfrm>
            <a:off x="333375" y="97100"/>
            <a:ext cx="541225" cy="502975"/>
          </a:xfrm>
          <a:prstGeom prst="rect">
            <a:avLst/>
          </a:prstGeom>
          <a:noFill/>
          <a:ln>
            <a:noFill/>
          </a:ln>
        </p:spPr>
      </p:pic>
      <p:sp>
        <p:nvSpPr>
          <p:cNvPr id="99" name="Google Shape;99;p71"/>
          <p:cNvSpPr txBox="1"/>
          <p:nvPr>
            <p:ph idx="12" type="sldNum"/>
          </p:nvPr>
        </p:nvSpPr>
        <p:spPr>
          <a:xfrm>
            <a:off x="8453301" y="4713096"/>
            <a:ext cx="462000" cy="2100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71"/>
          <p:cNvSpPr txBox="1"/>
          <p:nvPr>
            <p:ph idx="1" type="body"/>
          </p:nvPr>
        </p:nvSpPr>
        <p:spPr>
          <a:xfrm>
            <a:off x="457200" y="1913625"/>
            <a:ext cx="2223900" cy="24012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01" name="Google Shape;101;p71"/>
          <p:cNvSpPr txBox="1"/>
          <p:nvPr>
            <p:ph idx="2" type="body"/>
          </p:nvPr>
        </p:nvSpPr>
        <p:spPr>
          <a:xfrm>
            <a:off x="3461913" y="1913625"/>
            <a:ext cx="2223900" cy="24012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02" name="Google Shape;102;p71"/>
          <p:cNvSpPr txBox="1"/>
          <p:nvPr>
            <p:ph idx="3" type="body"/>
          </p:nvPr>
        </p:nvSpPr>
        <p:spPr>
          <a:xfrm>
            <a:off x="6462853" y="1913625"/>
            <a:ext cx="2223900" cy="24012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cxnSp>
        <p:nvCxnSpPr>
          <p:cNvPr id="103" name="Google Shape;103;p71"/>
          <p:cNvCxnSpPr/>
          <p:nvPr/>
        </p:nvCxnSpPr>
        <p:spPr>
          <a:xfrm>
            <a:off x="3071507" y="1913625"/>
            <a:ext cx="0" cy="2401200"/>
          </a:xfrm>
          <a:prstGeom prst="straightConnector1">
            <a:avLst/>
          </a:prstGeom>
          <a:noFill/>
          <a:ln cap="flat" cmpd="sng" w="9525">
            <a:solidFill>
              <a:srgbClr val="D6D7D6"/>
            </a:solidFill>
            <a:prstDash val="solid"/>
            <a:round/>
            <a:headEnd len="sm" w="sm" type="none"/>
            <a:tailEnd len="sm" w="sm" type="none"/>
          </a:ln>
        </p:spPr>
      </p:cxnSp>
      <p:cxnSp>
        <p:nvCxnSpPr>
          <p:cNvPr id="104" name="Google Shape;104;p71"/>
          <p:cNvCxnSpPr/>
          <p:nvPr/>
        </p:nvCxnSpPr>
        <p:spPr>
          <a:xfrm>
            <a:off x="6074333" y="1913625"/>
            <a:ext cx="0" cy="2401200"/>
          </a:xfrm>
          <a:prstGeom prst="straightConnector1">
            <a:avLst/>
          </a:prstGeom>
          <a:noFill/>
          <a:ln cap="flat" cmpd="sng" w="9525">
            <a:solidFill>
              <a:srgbClr val="D6D7D6"/>
            </a:solidFill>
            <a:prstDash val="solid"/>
            <a:round/>
            <a:headEnd len="sm" w="sm" type="none"/>
            <a:tailEnd len="sm" w="sm" type="none"/>
          </a:ln>
        </p:spPr>
      </p:cxnSp>
      <p:sp>
        <p:nvSpPr>
          <p:cNvPr id="105" name="Google Shape;105;p71"/>
          <p:cNvSpPr txBox="1"/>
          <p:nvPr>
            <p:ph idx="4" type="body"/>
          </p:nvPr>
        </p:nvSpPr>
        <p:spPr>
          <a:xfrm>
            <a:off x="1489325" y="228600"/>
            <a:ext cx="3879300" cy="228600"/>
          </a:xfrm>
          <a:prstGeom prst="rect">
            <a:avLst/>
          </a:prstGeom>
          <a:noFill/>
          <a:ln>
            <a:noFill/>
          </a:ln>
        </p:spPr>
        <p:txBody>
          <a:bodyPr anchorCtr="0" anchor="ctr" bIns="0" lIns="0" spcFirstLastPara="1" rIns="0" wrap="square" tIns="0">
            <a:noAutofit/>
          </a:bodyPr>
          <a:lstStyle>
            <a:lvl1pPr indent="-273050" lvl="0" marL="4572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1pPr>
            <a:lvl2pPr indent="-273050" lvl="1" marL="9144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2pPr>
            <a:lvl3pPr indent="-273050" lvl="2" marL="13716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3pPr>
            <a:lvl4pPr indent="-273050" lvl="3" marL="18288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4pPr>
            <a:lvl5pPr indent="-273050" lvl="4" marL="22860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5pPr>
            <a:lvl6pPr indent="-273050" lvl="5" marL="27432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6pPr>
            <a:lvl7pPr indent="-273050" lvl="6" marL="32004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7pPr>
            <a:lvl8pPr indent="-273050" lvl="7" marL="36576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8pPr>
            <a:lvl9pPr indent="-273050" lvl="8" marL="41148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9pPr>
          </a:lstStyle>
          <a:p/>
        </p:txBody>
      </p:sp>
      <p:sp>
        <p:nvSpPr>
          <p:cNvPr id="106" name="Google Shape;106;p71"/>
          <p:cNvSpPr/>
          <p:nvPr/>
        </p:nvSpPr>
        <p:spPr>
          <a:xfrm>
            <a:off x="1255650" y="-267150"/>
            <a:ext cx="233700" cy="80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genta end slide">
  <p:cSld name="CUSTOM_6_1_1_1_1">
    <p:bg>
      <p:bgPr>
        <a:gradFill>
          <a:gsLst>
            <a:gs pos="0">
              <a:srgbClr val="9C27B0"/>
            </a:gs>
            <a:gs pos="100000">
              <a:srgbClr val="E91E63"/>
            </a:gs>
          </a:gsLst>
          <a:lin ang="10801400" scaled="0"/>
        </a:gradFill>
      </p:bgPr>
    </p:bg>
    <p:spTree>
      <p:nvGrpSpPr>
        <p:cNvPr id="107" name="Shape 107"/>
        <p:cNvGrpSpPr/>
        <p:nvPr/>
      </p:nvGrpSpPr>
      <p:grpSpPr>
        <a:xfrm>
          <a:off x="0" y="0"/>
          <a:ext cx="0" cy="0"/>
          <a:chOff x="0" y="0"/>
          <a:chExt cx="0" cy="0"/>
        </a:xfrm>
      </p:grpSpPr>
      <p:pic>
        <p:nvPicPr>
          <p:cNvPr descr="Image" id="108" name="Google Shape;108;p72"/>
          <p:cNvPicPr preferRelativeResize="0"/>
          <p:nvPr/>
        </p:nvPicPr>
        <p:blipFill rotWithShape="1">
          <a:blip r:embed="rId2">
            <a:alphaModFix amt="49000"/>
          </a:blip>
          <a:srcRect b="11953" l="1158" r="19513" t="11960"/>
          <a:stretch/>
        </p:blipFill>
        <p:spPr>
          <a:xfrm>
            <a:off x="0" y="0"/>
            <a:ext cx="9144003" cy="5143502"/>
          </a:xfrm>
          <a:prstGeom prst="rect">
            <a:avLst/>
          </a:prstGeom>
          <a:noFill/>
          <a:ln>
            <a:noFill/>
          </a:ln>
          <a:effectLst>
            <a:outerShdw blurRad="57150" rotWithShape="0" algn="bl" dir="5400000" dist="19050">
              <a:srgbClr val="000000">
                <a:alpha val="49803"/>
              </a:srgbClr>
            </a:outerShdw>
          </a:effectLst>
        </p:spPr>
      </p:pic>
      <p:sp>
        <p:nvSpPr>
          <p:cNvPr id="109" name="Google Shape;109;p72"/>
          <p:cNvSpPr txBox="1"/>
          <p:nvPr>
            <p:ph type="title"/>
          </p:nvPr>
        </p:nvSpPr>
        <p:spPr>
          <a:xfrm>
            <a:off x="457200" y="1697125"/>
            <a:ext cx="3883200" cy="1386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9pPr>
          </a:lstStyle>
          <a:p/>
        </p:txBody>
      </p:sp>
      <p:pic>
        <p:nvPicPr>
          <p:cNvPr id="110" name="Google Shape;110;p72"/>
          <p:cNvPicPr preferRelativeResize="0"/>
          <p:nvPr/>
        </p:nvPicPr>
        <p:blipFill rotWithShape="1">
          <a:blip r:embed="rId3">
            <a:alphaModFix/>
          </a:blip>
          <a:srcRect b="0" l="0" r="0" t="0"/>
          <a:stretch/>
        </p:blipFill>
        <p:spPr>
          <a:xfrm>
            <a:off x="333375" y="97100"/>
            <a:ext cx="541225" cy="502975"/>
          </a:xfrm>
          <a:prstGeom prst="rect">
            <a:avLst/>
          </a:prstGeom>
          <a:noFill/>
          <a:ln>
            <a:noFill/>
          </a:ln>
        </p:spPr>
      </p:pic>
    </p:spTree>
  </p:cSld>
  <p:clrMapOvr>
    <a:masterClrMapping/>
  </p:clrMapOvr>
  <p:extLst>
    <p:ext uri="{DCECCB84-F9BA-43D5-87BE-67443E8EF086}">
      <p15:sldGuideLst>
        <p15:guide id="1" pos="576">
          <p15:clr>
            <a:srgbClr val="00FFFF"/>
          </p15:clr>
        </p15:guide>
        <p15:guide id="2" pos="5184">
          <p15:clr>
            <a:srgbClr val="00FFFF"/>
          </p15:clr>
        </p15:guide>
        <p15:guide id="3" pos="1511">
          <p15:clr>
            <a:srgbClr val="00FFFF"/>
          </p15:clr>
        </p15:guide>
        <p15:guide id="4" pos="1796">
          <p15:clr>
            <a:srgbClr val="00FFFF"/>
          </p15:clr>
        </p15:guide>
        <p15:guide id="5" pos="2731">
          <p15:clr>
            <a:srgbClr val="00FFFF"/>
          </p15:clr>
        </p15:guide>
        <p15:guide id="6" pos="3017">
          <p15:clr>
            <a:srgbClr val="00FFFF"/>
          </p15:clr>
        </p15:guide>
        <p15:guide id="7" pos="3958">
          <p15:clr>
            <a:srgbClr val="00FFFF"/>
          </p15:clr>
        </p15:guide>
        <p15:guide id="8" pos="4246">
          <p15:clr>
            <a:srgbClr val="00FFFF"/>
          </p15:clr>
        </p15:guide>
        <p15:guide id="9" orient="horz" pos="143">
          <p15:clr>
            <a:srgbClr val="00FFFF"/>
          </p15:clr>
        </p15:guide>
        <p15:guide id="10" orient="horz" pos="3097">
          <p15:clr>
            <a:srgbClr val="00FFFF"/>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slide with subheadline">
  <p:cSld name="CUSTOM_6">
    <p:spTree>
      <p:nvGrpSpPr>
        <p:cNvPr id="10" name="Shape 10"/>
        <p:cNvGrpSpPr/>
        <p:nvPr/>
      </p:nvGrpSpPr>
      <p:grpSpPr>
        <a:xfrm>
          <a:off x="0" y="0"/>
          <a:ext cx="0" cy="0"/>
          <a:chOff x="0" y="0"/>
          <a:chExt cx="0" cy="0"/>
        </a:xfrm>
      </p:grpSpPr>
      <p:sp>
        <p:nvSpPr>
          <p:cNvPr id="11" name="Google Shape;11;p60"/>
          <p:cNvSpPr txBox="1"/>
          <p:nvPr>
            <p:ph idx="12" type="sldNum"/>
          </p:nvPr>
        </p:nvSpPr>
        <p:spPr>
          <a:xfrm>
            <a:off x="8453301" y="4713096"/>
            <a:ext cx="462000" cy="2100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60"/>
          <p:cNvSpPr txBox="1"/>
          <p:nvPr>
            <p:ph type="title"/>
          </p:nvPr>
        </p:nvSpPr>
        <p:spPr>
          <a:xfrm>
            <a:off x="457200" y="827750"/>
            <a:ext cx="6967800" cy="687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3" name="Google Shape;13;p60"/>
          <p:cNvSpPr txBox="1"/>
          <p:nvPr>
            <p:ph idx="1" type="subTitle"/>
          </p:nvPr>
        </p:nvSpPr>
        <p:spPr>
          <a:xfrm>
            <a:off x="457200" y="1407500"/>
            <a:ext cx="6967800" cy="415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60"/>
          <p:cNvSpPr txBox="1"/>
          <p:nvPr>
            <p:ph idx="2" type="body"/>
          </p:nvPr>
        </p:nvSpPr>
        <p:spPr>
          <a:xfrm>
            <a:off x="482800" y="2412175"/>
            <a:ext cx="5913900" cy="19269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5" name="Google Shape;15;p60"/>
          <p:cNvSpPr/>
          <p:nvPr/>
        </p:nvSpPr>
        <p:spPr>
          <a:xfrm flipH="1">
            <a:off x="225" y="0"/>
            <a:ext cx="47700" cy="5151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 name="Google Shape;16;p60"/>
          <p:cNvPicPr preferRelativeResize="0"/>
          <p:nvPr/>
        </p:nvPicPr>
        <p:blipFill rotWithShape="1">
          <a:blip r:embed="rId2">
            <a:alphaModFix/>
          </a:blip>
          <a:srcRect b="0" l="0" r="0" t="0"/>
          <a:stretch/>
        </p:blipFill>
        <p:spPr>
          <a:xfrm>
            <a:off x="333375" y="97100"/>
            <a:ext cx="541225" cy="502975"/>
          </a:xfrm>
          <a:prstGeom prst="rect">
            <a:avLst/>
          </a:prstGeom>
          <a:noFill/>
          <a:ln>
            <a:noFill/>
          </a:ln>
        </p:spPr>
      </p:pic>
      <p:sp>
        <p:nvSpPr>
          <p:cNvPr id="17" name="Google Shape;17;p60"/>
          <p:cNvSpPr txBox="1"/>
          <p:nvPr>
            <p:ph idx="3" type="body"/>
          </p:nvPr>
        </p:nvSpPr>
        <p:spPr>
          <a:xfrm>
            <a:off x="1489325" y="228600"/>
            <a:ext cx="3879300" cy="228600"/>
          </a:xfrm>
          <a:prstGeom prst="rect">
            <a:avLst/>
          </a:prstGeom>
          <a:noFill/>
          <a:ln>
            <a:noFill/>
          </a:ln>
        </p:spPr>
        <p:txBody>
          <a:bodyPr anchorCtr="0" anchor="ctr" bIns="0" lIns="0" spcFirstLastPara="1" rIns="0" wrap="square" tIns="0">
            <a:noAutofit/>
          </a:bodyPr>
          <a:lstStyle>
            <a:lvl1pPr indent="-273050" lvl="0" marL="4572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1pPr>
            <a:lvl2pPr indent="-273050" lvl="1" marL="9144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2pPr>
            <a:lvl3pPr indent="-273050" lvl="2" marL="13716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3pPr>
            <a:lvl4pPr indent="-273050" lvl="3" marL="18288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4pPr>
            <a:lvl5pPr indent="-273050" lvl="4" marL="22860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5pPr>
            <a:lvl6pPr indent="-273050" lvl="5" marL="27432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6pPr>
            <a:lvl7pPr indent="-273050" lvl="6" marL="32004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7pPr>
            <a:lvl8pPr indent="-273050" lvl="7" marL="36576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8pPr>
            <a:lvl9pPr indent="-273050" lvl="8" marL="41148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text no subheadline">
  <p:cSld name="CUSTOM_6_4">
    <p:spTree>
      <p:nvGrpSpPr>
        <p:cNvPr id="18" name="Shape 18"/>
        <p:cNvGrpSpPr/>
        <p:nvPr/>
      </p:nvGrpSpPr>
      <p:grpSpPr>
        <a:xfrm>
          <a:off x="0" y="0"/>
          <a:ext cx="0" cy="0"/>
          <a:chOff x="0" y="0"/>
          <a:chExt cx="0" cy="0"/>
        </a:xfrm>
      </p:grpSpPr>
      <p:sp>
        <p:nvSpPr>
          <p:cNvPr id="19" name="Google Shape;19;p61"/>
          <p:cNvSpPr txBox="1"/>
          <p:nvPr>
            <p:ph type="title"/>
          </p:nvPr>
        </p:nvSpPr>
        <p:spPr>
          <a:xfrm>
            <a:off x="457200" y="827750"/>
            <a:ext cx="6967800" cy="687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20" name="Google Shape;20;p61"/>
          <p:cNvSpPr txBox="1"/>
          <p:nvPr>
            <p:ph idx="1" type="body"/>
          </p:nvPr>
        </p:nvSpPr>
        <p:spPr>
          <a:xfrm>
            <a:off x="482800" y="1937850"/>
            <a:ext cx="5913900" cy="24012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21" name="Google Shape;21;p61"/>
          <p:cNvSpPr/>
          <p:nvPr/>
        </p:nvSpPr>
        <p:spPr>
          <a:xfrm flipH="1">
            <a:off x="225" y="0"/>
            <a:ext cx="47700" cy="5151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 name="Google Shape;22;p61"/>
          <p:cNvPicPr preferRelativeResize="0"/>
          <p:nvPr/>
        </p:nvPicPr>
        <p:blipFill rotWithShape="1">
          <a:blip r:embed="rId2">
            <a:alphaModFix/>
          </a:blip>
          <a:srcRect b="0" l="0" r="0" t="0"/>
          <a:stretch/>
        </p:blipFill>
        <p:spPr>
          <a:xfrm>
            <a:off x="333375" y="97100"/>
            <a:ext cx="541225" cy="502975"/>
          </a:xfrm>
          <a:prstGeom prst="rect">
            <a:avLst/>
          </a:prstGeom>
          <a:noFill/>
          <a:ln>
            <a:noFill/>
          </a:ln>
        </p:spPr>
      </p:pic>
      <p:sp>
        <p:nvSpPr>
          <p:cNvPr id="23" name="Google Shape;23;p61"/>
          <p:cNvSpPr txBox="1"/>
          <p:nvPr>
            <p:ph idx="12" type="sldNum"/>
          </p:nvPr>
        </p:nvSpPr>
        <p:spPr>
          <a:xfrm>
            <a:off x="8453301" y="4713096"/>
            <a:ext cx="462000" cy="2100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61"/>
          <p:cNvSpPr txBox="1"/>
          <p:nvPr>
            <p:ph idx="2" type="body"/>
          </p:nvPr>
        </p:nvSpPr>
        <p:spPr>
          <a:xfrm>
            <a:off x="1489325" y="228600"/>
            <a:ext cx="3879300" cy="228600"/>
          </a:xfrm>
          <a:prstGeom prst="rect">
            <a:avLst/>
          </a:prstGeom>
          <a:noFill/>
          <a:ln>
            <a:noFill/>
          </a:ln>
        </p:spPr>
        <p:txBody>
          <a:bodyPr anchorCtr="0" anchor="ctr" bIns="0" lIns="0" spcFirstLastPara="1" rIns="0" wrap="square" tIns="0">
            <a:noAutofit/>
          </a:bodyPr>
          <a:lstStyle>
            <a:lvl1pPr indent="-273050" lvl="0" marL="4572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1pPr>
            <a:lvl2pPr indent="-273050" lvl="1" marL="9144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2pPr>
            <a:lvl3pPr indent="-273050" lvl="2" marL="13716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3pPr>
            <a:lvl4pPr indent="-273050" lvl="3" marL="18288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4pPr>
            <a:lvl5pPr indent="-273050" lvl="4" marL="22860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5pPr>
            <a:lvl6pPr indent="-273050" lvl="5" marL="27432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6pPr>
            <a:lvl7pPr indent="-273050" lvl="6" marL="32004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7pPr>
            <a:lvl8pPr indent="-273050" lvl="7" marL="36576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8pPr>
            <a:lvl9pPr indent="-273050" lvl="8" marL="41148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slide">
  <p:cSld name="CUSTOM_6_4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62"/>
          <p:cNvSpPr txBox="1"/>
          <p:nvPr>
            <p:ph type="title"/>
          </p:nvPr>
        </p:nvSpPr>
        <p:spPr>
          <a:xfrm>
            <a:off x="457200" y="1697125"/>
            <a:ext cx="3883200" cy="1386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9pPr>
          </a:lstStyle>
          <a:p/>
        </p:txBody>
      </p:sp>
      <p:pic>
        <p:nvPicPr>
          <p:cNvPr id="27" name="Google Shape;27;p62"/>
          <p:cNvPicPr preferRelativeResize="0"/>
          <p:nvPr/>
        </p:nvPicPr>
        <p:blipFill rotWithShape="1">
          <a:blip r:embed="rId3">
            <a:alphaModFix/>
          </a:blip>
          <a:srcRect b="0" l="0" r="0" t="0"/>
          <a:stretch/>
        </p:blipFill>
        <p:spPr>
          <a:xfrm>
            <a:off x="333375" y="97100"/>
            <a:ext cx="541225" cy="502975"/>
          </a:xfrm>
          <a:prstGeom prst="rect">
            <a:avLst/>
          </a:prstGeom>
          <a:noFill/>
          <a:ln>
            <a:noFill/>
          </a:ln>
        </p:spPr>
      </p:pic>
      <p:sp>
        <p:nvSpPr>
          <p:cNvPr id="28" name="Google Shape;28;p62"/>
          <p:cNvSpPr txBox="1"/>
          <p:nvPr>
            <p:ph idx="12" type="sldNum"/>
          </p:nvPr>
        </p:nvSpPr>
        <p:spPr>
          <a:xfrm>
            <a:off x="8453301" y="4713096"/>
            <a:ext cx="462000" cy="2100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y end slide">
  <p:cSld name="CUSTOM_6_1_1_1">
    <p:bg>
      <p:bgPr>
        <a:gradFill>
          <a:gsLst>
            <a:gs pos="0">
              <a:srgbClr val="00BCD4"/>
            </a:gs>
            <a:gs pos="100000">
              <a:srgbClr val="3F51B5"/>
            </a:gs>
          </a:gsLst>
          <a:lin ang="2698631" scaled="0"/>
        </a:gradFill>
      </p:bgPr>
    </p:bg>
    <p:spTree>
      <p:nvGrpSpPr>
        <p:cNvPr id="29" name="Shape 29"/>
        <p:cNvGrpSpPr/>
        <p:nvPr/>
      </p:nvGrpSpPr>
      <p:grpSpPr>
        <a:xfrm>
          <a:off x="0" y="0"/>
          <a:ext cx="0" cy="0"/>
          <a:chOff x="0" y="0"/>
          <a:chExt cx="0" cy="0"/>
        </a:xfrm>
      </p:grpSpPr>
      <p:pic>
        <p:nvPicPr>
          <p:cNvPr descr="Image" id="30" name="Google Shape;30;p63"/>
          <p:cNvPicPr preferRelativeResize="0"/>
          <p:nvPr/>
        </p:nvPicPr>
        <p:blipFill rotWithShape="1">
          <a:blip r:embed="rId2">
            <a:alphaModFix amt="49000"/>
          </a:blip>
          <a:srcRect b="11953" l="1158" r="19513" t="11960"/>
          <a:stretch/>
        </p:blipFill>
        <p:spPr>
          <a:xfrm>
            <a:off x="0" y="0"/>
            <a:ext cx="9144003" cy="5143502"/>
          </a:xfrm>
          <a:prstGeom prst="rect">
            <a:avLst/>
          </a:prstGeom>
          <a:noFill/>
          <a:ln>
            <a:noFill/>
          </a:ln>
          <a:effectLst>
            <a:outerShdw blurRad="57150" rotWithShape="0" algn="bl" dir="5400000" dist="19050">
              <a:srgbClr val="000000">
                <a:alpha val="49803"/>
              </a:srgbClr>
            </a:outerShdw>
          </a:effectLst>
        </p:spPr>
      </p:pic>
      <p:sp>
        <p:nvSpPr>
          <p:cNvPr id="31" name="Google Shape;31;p63"/>
          <p:cNvSpPr txBox="1"/>
          <p:nvPr>
            <p:ph type="title"/>
          </p:nvPr>
        </p:nvSpPr>
        <p:spPr>
          <a:xfrm>
            <a:off x="457200" y="1697125"/>
            <a:ext cx="3883200" cy="1386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9pPr>
          </a:lstStyle>
          <a:p/>
        </p:txBody>
      </p:sp>
      <p:pic>
        <p:nvPicPr>
          <p:cNvPr id="32" name="Google Shape;32;p63"/>
          <p:cNvPicPr preferRelativeResize="0"/>
          <p:nvPr/>
        </p:nvPicPr>
        <p:blipFill rotWithShape="1">
          <a:blip r:embed="rId3">
            <a:alphaModFix/>
          </a:blip>
          <a:srcRect b="0" l="0" r="0" t="0"/>
          <a:stretch/>
        </p:blipFill>
        <p:spPr>
          <a:xfrm>
            <a:off x="333375" y="97100"/>
            <a:ext cx="541225" cy="502975"/>
          </a:xfrm>
          <a:prstGeom prst="rect">
            <a:avLst/>
          </a:prstGeom>
          <a:noFill/>
          <a:ln>
            <a:noFill/>
          </a:ln>
        </p:spPr>
      </p:pic>
    </p:spTree>
  </p:cSld>
  <p:clrMapOvr>
    <a:masterClrMapping/>
  </p:clrMapOvr>
  <p:extLst>
    <p:ext uri="{DCECCB84-F9BA-43D5-87BE-67443E8EF086}">
      <p15:sldGuideLst>
        <p15:guide id="1" pos="576">
          <p15:clr>
            <a:srgbClr val="00FFFF"/>
          </p15:clr>
        </p15:guide>
        <p15:guide id="2" pos="5184">
          <p15:clr>
            <a:srgbClr val="00FFFF"/>
          </p15:clr>
        </p15:guide>
        <p15:guide id="3" pos="1511">
          <p15:clr>
            <a:srgbClr val="00FFFF"/>
          </p15:clr>
        </p15:guide>
        <p15:guide id="4" pos="1796">
          <p15:clr>
            <a:srgbClr val="00FFFF"/>
          </p15:clr>
        </p15:guide>
        <p15:guide id="5" pos="2731">
          <p15:clr>
            <a:srgbClr val="00FFFF"/>
          </p15:clr>
        </p15:guide>
        <p15:guide id="6" pos="3017">
          <p15:clr>
            <a:srgbClr val="00FFFF"/>
          </p15:clr>
        </p15:guide>
        <p15:guide id="7" pos="3958">
          <p15:clr>
            <a:srgbClr val="00FFFF"/>
          </p15:clr>
        </p15:guide>
        <p15:guide id="8" pos="4246">
          <p15:clr>
            <a:srgbClr val="00FFFF"/>
          </p15:clr>
        </p15:guide>
        <p15:guide id="9" orient="horz" pos="143">
          <p15:clr>
            <a:srgbClr val="00FFFF"/>
          </p15:clr>
        </p15:guide>
        <p15:guide id="10" orient="horz" pos="3097">
          <p15:clr>
            <a:srgbClr val="00FFFF"/>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title slide option - LOGO MARK ONLY ">
  <p:cSld name="CUSTOM_6_4_1_3">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64"/>
          <p:cNvSpPr txBox="1"/>
          <p:nvPr>
            <p:ph type="title"/>
          </p:nvPr>
        </p:nvSpPr>
        <p:spPr>
          <a:xfrm>
            <a:off x="457200" y="810075"/>
            <a:ext cx="3883200" cy="2274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chemeClr val="dk1"/>
                </a:solidFill>
                <a:latin typeface="Roboto Thin"/>
                <a:ea typeface="Roboto Thin"/>
                <a:cs typeface="Roboto Thin"/>
                <a:sym typeface="Roboto Thin"/>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35" name="Google Shape;35;p64"/>
          <p:cNvSpPr txBox="1"/>
          <p:nvPr>
            <p:ph idx="1" type="subTitle"/>
          </p:nvPr>
        </p:nvSpPr>
        <p:spPr>
          <a:xfrm>
            <a:off x="457200" y="3450250"/>
            <a:ext cx="3883200" cy="888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Roboto Medium"/>
                <a:ea typeface="Roboto Medium"/>
                <a:cs typeface="Roboto Medium"/>
                <a:sym typeface="Roboto Medium"/>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Roboto Medium"/>
                <a:ea typeface="Roboto Medium"/>
                <a:cs typeface="Roboto Medium"/>
                <a:sym typeface="Roboto Medium"/>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Roboto Medium"/>
                <a:ea typeface="Roboto Medium"/>
                <a:cs typeface="Roboto Medium"/>
                <a:sym typeface="Roboto Medium"/>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Roboto Medium"/>
                <a:ea typeface="Roboto Medium"/>
                <a:cs typeface="Roboto Medium"/>
                <a:sym typeface="Roboto Medium"/>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Roboto Medium"/>
                <a:ea typeface="Roboto Medium"/>
                <a:cs typeface="Roboto Medium"/>
                <a:sym typeface="Roboto Medium"/>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Roboto Medium"/>
                <a:ea typeface="Roboto Medium"/>
                <a:cs typeface="Roboto Medium"/>
                <a:sym typeface="Roboto Medium"/>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Roboto Medium"/>
                <a:ea typeface="Roboto Medium"/>
                <a:cs typeface="Roboto Medium"/>
                <a:sym typeface="Roboto Medium"/>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Roboto Medium"/>
                <a:ea typeface="Roboto Medium"/>
                <a:cs typeface="Roboto Medium"/>
                <a:sym typeface="Roboto Medium"/>
              </a:defRPr>
            </a:lvl9pPr>
          </a:lstStyle>
          <a:p/>
        </p:txBody>
      </p:sp>
      <p:pic>
        <p:nvPicPr>
          <p:cNvPr id="36" name="Google Shape;36;p64"/>
          <p:cNvPicPr preferRelativeResize="0"/>
          <p:nvPr/>
        </p:nvPicPr>
        <p:blipFill rotWithShape="1">
          <a:blip r:embed="rId3">
            <a:alphaModFix/>
          </a:blip>
          <a:srcRect b="0" l="0" r="0" t="0"/>
          <a:stretch/>
        </p:blipFill>
        <p:spPr>
          <a:xfrm>
            <a:off x="333375" y="97100"/>
            <a:ext cx="541225" cy="5029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slide 1">
  <p:cSld name="CUSTOM_6_4_1_1_1">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65"/>
          <p:cNvSpPr txBox="1"/>
          <p:nvPr>
            <p:ph type="title"/>
          </p:nvPr>
        </p:nvSpPr>
        <p:spPr>
          <a:xfrm>
            <a:off x="457200" y="1141175"/>
            <a:ext cx="8229600" cy="1430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800"/>
              <a:buFont typeface="Arial"/>
              <a:buNone/>
              <a:defRPr b="0" i="1" sz="2800" u="none" cap="none" strike="noStrike">
                <a:solidFill>
                  <a:srgbClr val="4555A5"/>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4555A5"/>
                </a:solidFill>
                <a:latin typeface="Roboto Light"/>
                <a:ea typeface="Roboto Light"/>
                <a:cs typeface="Roboto Light"/>
                <a:sym typeface="Roboto Light"/>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4555A5"/>
                </a:solidFill>
                <a:latin typeface="Roboto Light"/>
                <a:ea typeface="Roboto Light"/>
                <a:cs typeface="Roboto Light"/>
                <a:sym typeface="Roboto Light"/>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4555A5"/>
                </a:solidFill>
                <a:latin typeface="Roboto Light"/>
                <a:ea typeface="Roboto Light"/>
                <a:cs typeface="Roboto Light"/>
                <a:sym typeface="Roboto Light"/>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4555A5"/>
                </a:solidFill>
                <a:latin typeface="Roboto Light"/>
                <a:ea typeface="Roboto Light"/>
                <a:cs typeface="Roboto Light"/>
                <a:sym typeface="Roboto Light"/>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4555A5"/>
                </a:solidFill>
                <a:latin typeface="Roboto Light"/>
                <a:ea typeface="Roboto Light"/>
                <a:cs typeface="Roboto Light"/>
                <a:sym typeface="Roboto Light"/>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4555A5"/>
                </a:solidFill>
                <a:latin typeface="Roboto Light"/>
                <a:ea typeface="Roboto Light"/>
                <a:cs typeface="Roboto Light"/>
                <a:sym typeface="Roboto Light"/>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4555A5"/>
                </a:solidFill>
                <a:latin typeface="Roboto Light"/>
                <a:ea typeface="Roboto Light"/>
                <a:cs typeface="Roboto Light"/>
                <a:sym typeface="Roboto Light"/>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4555A5"/>
                </a:solidFill>
                <a:latin typeface="Roboto Light"/>
                <a:ea typeface="Roboto Light"/>
                <a:cs typeface="Roboto Light"/>
                <a:sym typeface="Roboto Light"/>
              </a:defRPr>
            </a:lvl9pPr>
          </a:lstStyle>
          <a:p/>
        </p:txBody>
      </p:sp>
      <p:pic>
        <p:nvPicPr>
          <p:cNvPr id="39" name="Google Shape;39;p65"/>
          <p:cNvPicPr preferRelativeResize="0"/>
          <p:nvPr/>
        </p:nvPicPr>
        <p:blipFill rotWithShape="1">
          <a:blip r:embed="rId3">
            <a:alphaModFix/>
          </a:blip>
          <a:srcRect b="0" l="0" r="0" t="0"/>
          <a:stretch/>
        </p:blipFill>
        <p:spPr>
          <a:xfrm>
            <a:off x="333375" y="97100"/>
            <a:ext cx="541225" cy="502975"/>
          </a:xfrm>
          <a:prstGeom prst="rect">
            <a:avLst/>
          </a:prstGeom>
          <a:noFill/>
          <a:ln>
            <a:noFill/>
          </a:ln>
        </p:spPr>
      </p:pic>
      <p:sp>
        <p:nvSpPr>
          <p:cNvPr id="40" name="Google Shape;40;p65"/>
          <p:cNvSpPr txBox="1"/>
          <p:nvPr>
            <p:ph idx="12" type="sldNum"/>
          </p:nvPr>
        </p:nvSpPr>
        <p:spPr>
          <a:xfrm>
            <a:off x="8453301" y="4713096"/>
            <a:ext cx="462000" cy="2100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1" name="Google Shape;41;p65"/>
          <p:cNvSpPr txBox="1"/>
          <p:nvPr>
            <p:ph idx="1" type="body"/>
          </p:nvPr>
        </p:nvSpPr>
        <p:spPr>
          <a:xfrm>
            <a:off x="1489325" y="228600"/>
            <a:ext cx="3879300" cy="228600"/>
          </a:xfrm>
          <a:prstGeom prst="rect">
            <a:avLst/>
          </a:prstGeom>
          <a:noFill/>
          <a:ln>
            <a:noFill/>
          </a:ln>
        </p:spPr>
        <p:txBody>
          <a:bodyPr anchorCtr="0" anchor="ctr" bIns="0" lIns="0" spcFirstLastPara="1" rIns="0" wrap="square" tIns="0">
            <a:noAutofit/>
          </a:bodyPr>
          <a:lstStyle>
            <a:lvl1pPr indent="-273050" lvl="0" marL="4572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1pPr>
            <a:lvl2pPr indent="-273050" lvl="1" marL="9144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2pPr>
            <a:lvl3pPr indent="-273050" lvl="2" marL="13716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3pPr>
            <a:lvl4pPr indent="-273050" lvl="3" marL="18288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4pPr>
            <a:lvl5pPr indent="-273050" lvl="4" marL="22860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5pPr>
            <a:lvl6pPr indent="-273050" lvl="5" marL="27432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6pPr>
            <a:lvl7pPr indent="-273050" lvl="6" marL="32004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7pPr>
            <a:lvl8pPr indent="-273050" lvl="7" marL="36576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8pPr>
            <a:lvl9pPr indent="-273050" lvl="8" marL="41148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9pPr>
          </a:lstStyle>
          <a:p/>
        </p:txBody>
      </p:sp>
      <p:sp>
        <p:nvSpPr>
          <p:cNvPr id="42" name="Google Shape;42;p65"/>
          <p:cNvSpPr txBox="1"/>
          <p:nvPr>
            <p:ph idx="2" type="body"/>
          </p:nvPr>
        </p:nvSpPr>
        <p:spPr>
          <a:xfrm>
            <a:off x="457200" y="2788225"/>
            <a:ext cx="4389000" cy="503100"/>
          </a:xfrm>
          <a:prstGeom prst="rect">
            <a:avLst/>
          </a:prstGeom>
          <a:noFill/>
          <a:ln>
            <a:noFill/>
          </a:ln>
        </p:spPr>
        <p:txBody>
          <a:bodyPr anchorCtr="0" anchor="t" bIns="0" lIns="0" spcFirstLastPara="1" rIns="0" wrap="square" tIns="0">
            <a:noAutofit/>
          </a:bodyPr>
          <a:lstStyle>
            <a:lvl1pPr indent="-298450" lvl="0" marL="457200" marR="0" rtl="0" algn="l">
              <a:lnSpc>
                <a:spcPct val="100000"/>
              </a:lnSpc>
              <a:spcBef>
                <a:spcPts val="0"/>
              </a:spcBef>
              <a:spcAft>
                <a:spcPts val="0"/>
              </a:spcAft>
              <a:buClr>
                <a:schemeClr val="dk1"/>
              </a:buClr>
              <a:buSzPts val="1100"/>
              <a:buFont typeface="Roboto Medium"/>
              <a:buChar char="●"/>
              <a:defRPr b="0" i="0" sz="1100" u="none" cap="none" strike="noStrike">
                <a:solidFill>
                  <a:schemeClr val="dk1"/>
                </a:solidFill>
                <a:latin typeface="Roboto Medium"/>
                <a:ea typeface="Roboto Medium"/>
                <a:cs typeface="Roboto Medium"/>
                <a:sym typeface="Roboto Medium"/>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slide with subheadline 1">
  <p:cSld name="CUSTOM_6_5">
    <p:spTree>
      <p:nvGrpSpPr>
        <p:cNvPr id="43" name="Shape 43"/>
        <p:cNvGrpSpPr/>
        <p:nvPr/>
      </p:nvGrpSpPr>
      <p:grpSpPr>
        <a:xfrm>
          <a:off x="0" y="0"/>
          <a:ext cx="0" cy="0"/>
          <a:chOff x="0" y="0"/>
          <a:chExt cx="0" cy="0"/>
        </a:xfrm>
      </p:grpSpPr>
      <p:sp>
        <p:nvSpPr>
          <p:cNvPr id="44" name="Google Shape;44;p66"/>
          <p:cNvSpPr txBox="1"/>
          <p:nvPr>
            <p:ph idx="12" type="sldNum"/>
          </p:nvPr>
        </p:nvSpPr>
        <p:spPr>
          <a:xfrm>
            <a:off x="8453301" y="4713096"/>
            <a:ext cx="462000" cy="2100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66"/>
          <p:cNvSpPr txBox="1"/>
          <p:nvPr>
            <p:ph type="title"/>
          </p:nvPr>
        </p:nvSpPr>
        <p:spPr>
          <a:xfrm>
            <a:off x="457200" y="827750"/>
            <a:ext cx="6967800" cy="687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46" name="Google Shape;46;p66"/>
          <p:cNvSpPr txBox="1"/>
          <p:nvPr>
            <p:ph idx="1" type="subTitle"/>
          </p:nvPr>
        </p:nvSpPr>
        <p:spPr>
          <a:xfrm>
            <a:off x="457200" y="1407500"/>
            <a:ext cx="6967800" cy="415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66"/>
          <p:cNvSpPr txBox="1"/>
          <p:nvPr>
            <p:ph idx="2" type="body"/>
          </p:nvPr>
        </p:nvSpPr>
        <p:spPr>
          <a:xfrm>
            <a:off x="482800" y="2412175"/>
            <a:ext cx="3857400" cy="19269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48" name="Google Shape;48;p66"/>
          <p:cNvSpPr/>
          <p:nvPr/>
        </p:nvSpPr>
        <p:spPr>
          <a:xfrm flipH="1">
            <a:off x="225" y="0"/>
            <a:ext cx="47700" cy="5151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 name="Google Shape;49;p66"/>
          <p:cNvPicPr preferRelativeResize="0"/>
          <p:nvPr/>
        </p:nvPicPr>
        <p:blipFill rotWithShape="1">
          <a:blip r:embed="rId2">
            <a:alphaModFix/>
          </a:blip>
          <a:srcRect b="0" l="0" r="0" t="0"/>
          <a:stretch/>
        </p:blipFill>
        <p:spPr>
          <a:xfrm>
            <a:off x="333375" y="97100"/>
            <a:ext cx="541225" cy="502975"/>
          </a:xfrm>
          <a:prstGeom prst="rect">
            <a:avLst/>
          </a:prstGeom>
          <a:noFill/>
          <a:ln>
            <a:noFill/>
          </a:ln>
        </p:spPr>
      </p:pic>
      <p:sp>
        <p:nvSpPr>
          <p:cNvPr id="50" name="Google Shape;50;p66"/>
          <p:cNvSpPr txBox="1"/>
          <p:nvPr>
            <p:ph idx="3" type="body"/>
          </p:nvPr>
        </p:nvSpPr>
        <p:spPr>
          <a:xfrm>
            <a:off x="4829400" y="2412175"/>
            <a:ext cx="3857400" cy="19269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cxnSp>
        <p:nvCxnSpPr>
          <p:cNvPr id="51" name="Google Shape;51;p66"/>
          <p:cNvCxnSpPr/>
          <p:nvPr/>
        </p:nvCxnSpPr>
        <p:spPr>
          <a:xfrm>
            <a:off x="4572000" y="2457900"/>
            <a:ext cx="0" cy="1857000"/>
          </a:xfrm>
          <a:prstGeom prst="straightConnector1">
            <a:avLst/>
          </a:prstGeom>
          <a:noFill/>
          <a:ln cap="flat" cmpd="sng" w="9525">
            <a:solidFill>
              <a:srgbClr val="D6D7D6"/>
            </a:solidFill>
            <a:prstDash val="solid"/>
            <a:round/>
            <a:headEnd len="sm" w="sm" type="none"/>
            <a:tailEnd len="sm" w="sm" type="none"/>
          </a:ln>
        </p:spPr>
      </p:cxnSp>
      <p:sp>
        <p:nvSpPr>
          <p:cNvPr id="52" name="Google Shape;52;p66"/>
          <p:cNvSpPr txBox="1"/>
          <p:nvPr>
            <p:ph idx="4" type="body"/>
          </p:nvPr>
        </p:nvSpPr>
        <p:spPr>
          <a:xfrm>
            <a:off x="1489325" y="228600"/>
            <a:ext cx="3879300" cy="228600"/>
          </a:xfrm>
          <a:prstGeom prst="rect">
            <a:avLst/>
          </a:prstGeom>
          <a:noFill/>
          <a:ln>
            <a:noFill/>
          </a:ln>
        </p:spPr>
        <p:txBody>
          <a:bodyPr anchorCtr="0" anchor="ctr" bIns="0" lIns="0" spcFirstLastPara="1" rIns="0" wrap="square" tIns="0">
            <a:noAutofit/>
          </a:bodyPr>
          <a:lstStyle>
            <a:lvl1pPr indent="-273050" lvl="0" marL="4572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1pPr>
            <a:lvl2pPr indent="-273050" lvl="1" marL="9144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2pPr>
            <a:lvl3pPr indent="-273050" lvl="2" marL="13716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3pPr>
            <a:lvl4pPr indent="-273050" lvl="3" marL="18288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4pPr>
            <a:lvl5pPr indent="-273050" lvl="4" marL="22860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5pPr>
            <a:lvl6pPr indent="-273050" lvl="5" marL="27432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6pPr>
            <a:lvl7pPr indent="-273050" lvl="6" marL="32004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7pPr>
            <a:lvl8pPr indent="-273050" lvl="7" marL="36576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8pPr>
            <a:lvl9pPr indent="-273050" lvl="8" marL="41148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slide with subheadline ">
  <p:cSld name="CUSTOM_6_5_1">
    <p:spTree>
      <p:nvGrpSpPr>
        <p:cNvPr id="53" name="Shape 53"/>
        <p:cNvGrpSpPr/>
        <p:nvPr/>
      </p:nvGrpSpPr>
      <p:grpSpPr>
        <a:xfrm>
          <a:off x="0" y="0"/>
          <a:ext cx="0" cy="0"/>
          <a:chOff x="0" y="0"/>
          <a:chExt cx="0" cy="0"/>
        </a:xfrm>
      </p:grpSpPr>
      <p:sp>
        <p:nvSpPr>
          <p:cNvPr id="54" name="Google Shape;54;p67"/>
          <p:cNvSpPr txBox="1"/>
          <p:nvPr>
            <p:ph idx="12" type="sldNum"/>
          </p:nvPr>
        </p:nvSpPr>
        <p:spPr>
          <a:xfrm>
            <a:off x="8453301" y="4713096"/>
            <a:ext cx="462000" cy="2100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67"/>
          <p:cNvSpPr txBox="1"/>
          <p:nvPr>
            <p:ph type="title"/>
          </p:nvPr>
        </p:nvSpPr>
        <p:spPr>
          <a:xfrm>
            <a:off x="457200" y="827750"/>
            <a:ext cx="6967800" cy="687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56" name="Google Shape;56;p67"/>
          <p:cNvSpPr txBox="1"/>
          <p:nvPr>
            <p:ph idx="1" type="subTitle"/>
          </p:nvPr>
        </p:nvSpPr>
        <p:spPr>
          <a:xfrm>
            <a:off x="457200" y="1407500"/>
            <a:ext cx="6967800" cy="415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67"/>
          <p:cNvSpPr txBox="1"/>
          <p:nvPr>
            <p:ph idx="2" type="body"/>
          </p:nvPr>
        </p:nvSpPr>
        <p:spPr>
          <a:xfrm>
            <a:off x="482800" y="2412175"/>
            <a:ext cx="2286000" cy="19269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58" name="Google Shape;58;p67"/>
          <p:cNvSpPr/>
          <p:nvPr/>
        </p:nvSpPr>
        <p:spPr>
          <a:xfrm flipH="1">
            <a:off x="225" y="0"/>
            <a:ext cx="47700" cy="5151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 name="Google Shape;59;p67"/>
          <p:cNvPicPr preferRelativeResize="0"/>
          <p:nvPr/>
        </p:nvPicPr>
        <p:blipFill rotWithShape="1">
          <a:blip r:embed="rId2">
            <a:alphaModFix/>
          </a:blip>
          <a:srcRect b="0" l="0" r="0" t="0"/>
          <a:stretch/>
        </p:blipFill>
        <p:spPr>
          <a:xfrm>
            <a:off x="333375" y="97100"/>
            <a:ext cx="541225" cy="502975"/>
          </a:xfrm>
          <a:prstGeom prst="rect">
            <a:avLst/>
          </a:prstGeom>
          <a:noFill/>
          <a:ln>
            <a:noFill/>
          </a:ln>
        </p:spPr>
      </p:pic>
      <p:sp>
        <p:nvSpPr>
          <p:cNvPr id="60" name="Google Shape;60;p67"/>
          <p:cNvSpPr txBox="1"/>
          <p:nvPr>
            <p:ph idx="3" type="body"/>
          </p:nvPr>
        </p:nvSpPr>
        <p:spPr>
          <a:xfrm>
            <a:off x="3431200" y="2457900"/>
            <a:ext cx="2286000" cy="19269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cxnSp>
        <p:nvCxnSpPr>
          <p:cNvPr id="61" name="Google Shape;61;p67"/>
          <p:cNvCxnSpPr/>
          <p:nvPr/>
        </p:nvCxnSpPr>
        <p:spPr>
          <a:xfrm>
            <a:off x="6048400" y="2447125"/>
            <a:ext cx="0" cy="1857000"/>
          </a:xfrm>
          <a:prstGeom prst="straightConnector1">
            <a:avLst/>
          </a:prstGeom>
          <a:noFill/>
          <a:ln cap="flat" cmpd="sng" w="9525">
            <a:solidFill>
              <a:srgbClr val="D6D7D6"/>
            </a:solidFill>
            <a:prstDash val="solid"/>
            <a:round/>
            <a:headEnd len="sm" w="sm" type="none"/>
            <a:tailEnd len="sm" w="sm" type="none"/>
          </a:ln>
        </p:spPr>
      </p:cxnSp>
      <p:sp>
        <p:nvSpPr>
          <p:cNvPr id="62" name="Google Shape;62;p67"/>
          <p:cNvSpPr txBox="1"/>
          <p:nvPr>
            <p:ph idx="4" type="body"/>
          </p:nvPr>
        </p:nvSpPr>
        <p:spPr>
          <a:xfrm>
            <a:off x="6379600" y="2457900"/>
            <a:ext cx="2286000" cy="19269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cxnSp>
        <p:nvCxnSpPr>
          <p:cNvPr id="63" name="Google Shape;63;p67"/>
          <p:cNvCxnSpPr/>
          <p:nvPr/>
        </p:nvCxnSpPr>
        <p:spPr>
          <a:xfrm>
            <a:off x="3100000" y="2447125"/>
            <a:ext cx="0" cy="1857000"/>
          </a:xfrm>
          <a:prstGeom prst="straightConnector1">
            <a:avLst/>
          </a:prstGeom>
          <a:noFill/>
          <a:ln cap="flat" cmpd="sng" w="9525">
            <a:solidFill>
              <a:srgbClr val="D6D7D6"/>
            </a:solidFill>
            <a:prstDash val="solid"/>
            <a:round/>
            <a:headEnd len="sm" w="sm" type="none"/>
            <a:tailEnd len="sm" w="sm" type="none"/>
          </a:ln>
        </p:spPr>
      </p:cxnSp>
      <p:sp>
        <p:nvSpPr>
          <p:cNvPr id="64" name="Google Shape;64;p67"/>
          <p:cNvSpPr txBox="1"/>
          <p:nvPr>
            <p:ph idx="5" type="body"/>
          </p:nvPr>
        </p:nvSpPr>
        <p:spPr>
          <a:xfrm>
            <a:off x="1489325" y="228600"/>
            <a:ext cx="3879300" cy="228600"/>
          </a:xfrm>
          <a:prstGeom prst="rect">
            <a:avLst/>
          </a:prstGeom>
          <a:noFill/>
          <a:ln>
            <a:noFill/>
          </a:ln>
        </p:spPr>
        <p:txBody>
          <a:bodyPr anchorCtr="0" anchor="ctr" bIns="0" lIns="0" spcFirstLastPara="1" rIns="0" wrap="square" tIns="0">
            <a:noAutofit/>
          </a:bodyPr>
          <a:lstStyle>
            <a:lvl1pPr indent="-273050" lvl="0" marL="4572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1pPr>
            <a:lvl2pPr indent="-273050" lvl="1" marL="9144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2pPr>
            <a:lvl3pPr indent="-273050" lvl="2" marL="13716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3pPr>
            <a:lvl4pPr indent="-273050" lvl="3" marL="18288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4pPr>
            <a:lvl5pPr indent="-273050" lvl="4" marL="22860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5pPr>
            <a:lvl6pPr indent="-273050" lvl="5" marL="27432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6pPr>
            <a:lvl7pPr indent="-273050" lvl="6" marL="32004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7pPr>
            <a:lvl8pPr indent="-273050" lvl="7" marL="36576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8pPr>
            <a:lvl9pPr indent="-273050" lvl="8" marL="4114800" marR="0" rtl="0" algn="l">
              <a:lnSpc>
                <a:spcPct val="100000"/>
              </a:lnSpc>
              <a:spcBef>
                <a:spcPts val="0"/>
              </a:spcBef>
              <a:spcAft>
                <a:spcPts val="0"/>
              </a:spcAft>
              <a:buClr>
                <a:srgbClr val="D6D7D6"/>
              </a:buClr>
              <a:buSzPts val="700"/>
              <a:buFont typeface="Roboto Mono"/>
              <a:buChar char="■"/>
              <a:defRPr b="0" i="0" sz="700" u="none" cap="none" strike="noStrike">
                <a:solidFill>
                  <a:srgbClr val="D6D7D6"/>
                </a:solidFill>
                <a:latin typeface="Roboto Mono"/>
                <a:ea typeface="Roboto Mono"/>
                <a:cs typeface="Roboto Mono"/>
                <a:sym typeface="Roboto Mon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88">
          <p15:clr>
            <a:srgbClr val="EA4335"/>
          </p15:clr>
        </p15:guide>
        <p15:guide id="4" pos="791">
          <p15:clr>
            <a:srgbClr val="EA4335"/>
          </p15:clr>
        </p15:guide>
        <p15:guide id="5" pos="938">
          <p15:clr>
            <a:srgbClr val="EA4335"/>
          </p15:clr>
        </p15:guide>
        <p15:guide id="6" pos="1439">
          <p15:clr>
            <a:srgbClr val="EA4335"/>
          </p15:clr>
        </p15:guide>
        <p15:guide id="7" pos="2086">
          <p15:clr>
            <a:srgbClr val="EA4335"/>
          </p15:clr>
        </p15:guide>
        <p15:guide id="8" pos="1586">
          <p15:clr>
            <a:srgbClr val="EA4335"/>
          </p15:clr>
        </p15:guide>
        <p15:guide id="9" pos="2234">
          <p15:clr>
            <a:srgbClr val="EA4335"/>
          </p15:clr>
        </p15:guide>
        <p15:guide id="10" pos="2734">
          <p15:clr>
            <a:srgbClr val="EA4335"/>
          </p15:clr>
        </p15:guide>
        <p15:guide id="11" pos="5472">
          <p15:clr>
            <a:srgbClr val="EA4335"/>
          </p15:clr>
        </p15:guide>
        <p15:guide id="12" pos="5325">
          <p15:clr>
            <a:srgbClr val="EA4335"/>
          </p15:clr>
        </p15:guide>
        <p15:guide id="13" pos="4824">
          <p15:clr>
            <a:srgbClr val="EA4335"/>
          </p15:clr>
        </p15:guide>
        <p15:guide id="14" pos="4677">
          <p15:clr>
            <a:srgbClr val="EA4335"/>
          </p15:clr>
        </p15:guide>
        <p15:guide id="15" pos="4177">
          <p15:clr>
            <a:srgbClr val="EA4335"/>
          </p15:clr>
        </p15:guide>
        <p15:guide id="16" pos="4029">
          <p15:clr>
            <a:srgbClr val="EA4335"/>
          </p15:clr>
        </p15:guide>
        <p15:guide id="17" pos="3529">
          <p15:clr>
            <a:srgbClr val="EA4335"/>
          </p15:clr>
        </p15:guide>
        <p15:guide id="18" pos="3382">
          <p15:clr>
            <a:srgbClr val="EA4335"/>
          </p15:clr>
        </p15:guide>
        <p15:guide id="19" pos="5616">
          <p15:clr>
            <a:srgbClr val="EA4335"/>
          </p15:clr>
        </p15:guide>
        <p15:guide id="20" orient="horz" pos="3101">
          <p15:clr>
            <a:srgbClr val="EA4335"/>
          </p15:clr>
        </p15:guide>
        <p15:guide id="21" orient="horz" pos="144">
          <p15:clr>
            <a:srgbClr val="EA4335"/>
          </p15:clr>
        </p15:guide>
        <p15:guide id="22" orient="horz" pos="558">
          <p15:clr>
            <a:srgbClr val="EA4335"/>
          </p15:clr>
        </p15:guide>
        <p15:guide id="23" orient="horz" pos="2733">
          <p15:clr>
            <a:srgbClr val="EA4335"/>
          </p15:clr>
        </p15:guide>
        <p15:guide id="24" orient="horz" pos="28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4.png"/><Relationship Id="rId4" Type="http://schemas.openxmlformats.org/officeDocument/2006/relationships/image" Target="../media/image69.png"/><Relationship Id="rId5" Type="http://schemas.openxmlformats.org/officeDocument/2006/relationships/image" Target="../media/image68.png"/><Relationship Id="rId6" Type="http://schemas.openxmlformats.org/officeDocument/2006/relationships/image" Target="../media/image59.png"/><Relationship Id="rId7" Type="http://schemas.openxmlformats.org/officeDocument/2006/relationships/image" Target="../media/image63.png"/><Relationship Id="rId8"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6.png"/><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9.png"/><Relationship Id="rId4" Type="http://schemas.openxmlformats.org/officeDocument/2006/relationships/image" Target="../media/image75.png"/><Relationship Id="rId5" Type="http://schemas.openxmlformats.org/officeDocument/2006/relationships/image" Target="../media/image9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1.png"/><Relationship Id="rId4" Type="http://schemas.openxmlformats.org/officeDocument/2006/relationships/image" Target="../media/image74.png"/><Relationship Id="rId5" Type="http://schemas.openxmlformats.org/officeDocument/2006/relationships/image" Target="../media/image73.png"/><Relationship Id="rId6" Type="http://schemas.openxmlformats.org/officeDocument/2006/relationships/image" Target="../media/image8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1.png"/><Relationship Id="rId4" Type="http://schemas.openxmlformats.org/officeDocument/2006/relationships/image" Target="../media/image81.png"/><Relationship Id="rId5" Type="http://schemas.openxmlformats.org/officeDocument/2006/relationships/image" Target="../media/image83.png"/><Relationship Id="rId6" Type="http://schemas.openxmlformats.org/officeDocument/2006/relationships/image" Target="../media/image8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app.pendo.io/s/4957772894699520/features/g453h9-lLTzB0TIHc7TDFsEuo2k" TargetMode="External"/><Relationship Id="rId4" Type="http://schemas.openxmlformats.org/officeDocument/2006/relationships/hyperlink" Target="https://app.pendo.io/s/4957772894699520/features/JLzZ8uHIa8rK5JgFCrdboIYsQvE" TargetMode="External"/><Relationship Id="rId9" Type="http://schemas.openxmlformats.org/officeDocument/2006/relationships/hyperlink" Target="https://app.pendo.io/features/SkWPUFE1A5BeXo_TWPiyaeG6QII" TargetMode="External"/><Relationship Id="rId5" Type="http://schemas.openxmlformats.org/officeDocument/2006/relationships/hyperlink" Target="https://app.pendo.io/s/4957772894699520/features/M_XJNDWqrtXfVASDtUg6Xdgestk" TargetMode="External"/><Relationship Id="rId6" Type="http://schemas.openxmlformats.org/officeDocument/2006/relationships/hyperlink" Target="https://app.pendo.io/s/4957772894699520/features#:~:text=Measure%3A%20Initiative%3A%20Performance%20%2D%20Conversion%20%7C%20Date%20Range" TargetMode="External"/><Relationship Id="rId7" Type="http://schemas.openxmlformats.org/officeDocument/2006/relationships/hyperlink" Target="https://app.pendo.io/s/4957772894699520/features/sGPp_Auf7eKXnfvOYavX0N_0hdc" TargetMode="External"/><Relationship Id="rId8" Type="http://schemas.openxmlformats.org/officeDocument/2006/relationships/hyperlink" Target="https://app.pendo.io/s/4957772894699520/features/HeqpWNHU6HxrbQlUMAMl3wUpOKw" TargetMode="External"/><Relationship Id="rId11" Type="http://schemas.openxmlformats.org/officeDocument/2006/relationships/hyperlink" Target="https://app.pendo.io/features/3My-ue0Ng7R5rq0ulXI6sgPDYSs" TargetMode="External"/><Relationship Id="rId10" Type="http://schemas.openxmlformats.org/officeDocument/2006/relationships/hyperlink" Target="https://app.pendo.io/s/4957772894699520/features/5m-mTw3A2AeC8J7TO5r5maGq95Y" TargetMode="External"/><Relationship Id="rId12" Type="http://schemas.openxmlformats.org/officeDocument/2006/relationships/hyperlink" Target="https://app.pendo.io/s/4957772894699520/features/CdxUoJ42AE3Dv5UEMUmMSzA-F7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7.png"/><Relationship Id="rId4" Type="http://schemas.openxmlformats.org/officeDocument/2006/relationships/image" Target="../media/image85.png"/><Relationship Id="rId9" Type="http://schemas.openxmlformats.org/officeDocument/2006/relationships/image" Target="../media/image99.png"/><Relationship Id="rId5" Type="http://schemas.openxmlformats.org/officeDocument/2006/relationships/image" Target="../media/image87.png"/><Relationship Id="rId6" Type="http://schemas.openxmlformats.org/officeDocument/2006/relationships/image" Target="../media/image84.png"/><Relationship Id="rId7" Type="http://schemas.openxmlformats.org/officeDocument/2006/relationships/image" Target="../media/image95.png"/><Relationship Id="rId8" Type="http://schemas.openxmlformats.org/officeDocument/2006/relationships/image" Target="../media/image82.png"/><Relationship Id="rId11" Type="http://schemas.openxmlformats.org/officeDocument/2006/relationships/image" Target="../media/image96.png"/><Relationship Id="rId10" Type="http://schemas.openxmlformats.org/officeDocument/2006/relationships/image" Target="../media/image8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0.png"/><Relationship Id="rId4" Type="http://schemas.openxmlformats.org/officeDocument/2006/relationships/image" Target="../media/image93.png"/><Relationship Id="rId9" Type="http://schemas.openxmlformats.org/officeDocument/2006/relationships/image" Target="../media/image98.png"/><Relationship Id="rId5" Type="http://schemas.openxmlformats.org/officeDocument/2006/relationships/image" Target="../media/image90.png"/><Relationship Id="rId6" Type="http://schemas.openxmlformats.org/officeDocument/2006/relationships/image" Target="../media/image97.png"/><Relationship Id="rId7" Type="http://schemas.openxmlformats.org/officeDocument/2006/relationships/image" Target="../media/image94.png"/><Relationship Id="rId8" Type="http://schemas.openxmlformats.org/officeDocument/2006/relationships/image" Target="../media/image101.png"/><Relationship Id="rId11" Type="http://schemas.openxmlformats.org/officeDocument/2006/relationships/image" Target="../media/image112.png"/><Relationship Id="rId10" Type="http://schemas.openxmlformats.org/officeDocument/2006/relationships/image" Target="../media/image10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9.png"/><Relationship Id="rId4" Type="http://schemas.openxmlformats.org/officeDocument/2006/relationships/image" Target="../media/image10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5.png"/><Relationship Id="rId4" Type="http://schemas.openxmlformats.org/officeDocument/2006/relationships/image" Target="../media/image103.png"/><Relationship Id="rId5" Type="http://schemas.openxmlformats.org/officeDocument/2006/relationships/image" Target="../media/image108.png"/><Relationship Id="rId6" Type="http://schemas.openxmlformats.org/officeDocument/2006/relationships/image" Target="../media/image106.png"/><Relationship Id="rId7" Type="http://schemas.openxmlformats.org/officeDocument/2006/relationships/image" Target="../media/image10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0.png"/><Relationship Id="rId4" Type="http://schemas.openxmlformats.org/officeDocument/2006/relationships/image" Target="../media/image109.png"/><Relationship Id="rId5" Type="http://schemas.openxmlformats.org/officeDocument/2006/relationships/image" Target="../media/image1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1.png"/><Relationship Id="rId4" Type="http://schemas.openxmlformats.org/officeDocument/2006/relationships/image" Target="../media/image1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6.png"/><Relationship Id="rId4" Type="http://schemas.openxmlformats.org/officeDocument/2006/relationships/image" Target="../media/image1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0.png"/><Relationship Id="rId4" Type="http://schemas.openxmlformats.org/officeDocument/2006/relationships/image" Target="../media/image1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7.png"/><Relationship Id="rId6" Type="http://schemas.openxmlformats.org/officeDocument/2006/relationships/image" Target="../media/image124.png"/><Relationship Id="rId7" Type="http://schemas.openxmlformats.org/officeDocument/2006/relationships/image" Target="../media/image1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30.png"/><Relationship Id="rId4" Type="http://schemas.openxmlformats.org/officeDocument/2006/relationships/image" Target="../media/image126.png"/><Relationship Id="rId5" Type="http://schemas.openxmlformats.org/officeDocument/2006/relationships/image" Target="../media/image1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29.png"/><Relationship Id="rId4" Type="http://schemas.openxmlformats.org/officeDocument/2006/relationships/image" Target="../media/image1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31.png"/><Relationship Id="rId4" Type="http://schemas.openxmlformats.org/officeDocument/2006/relationships/image" Target="../media/image171.png"/><Relationship Id="rId5" Type="http://schemas.openxmlformats.org/officeDocument/2006/relationships/image" Target="../media/image134.png"/><Relationship Id="rId6" Type="http://schemas.openxmlformats.org/officeDocument/2006/relationships/image" Target="../media/image154.png"/><Relationship Id="rId7" Type="http://schemas.openxmlformats.org/officeDocument/2006/relationships/image" Target="../media/image133.png"/><Relationship Id="rId8" Type="http://schemas.openxmlformats.org/officeDocument/2006/relationships/image" Target="../media/image1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41.png"/><Relationship Id="rId4" Type="http://schemas.openxmlformats.org/officeDocument/2006/relationships/image" Target="../media/image1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39.png"/><Relationship Id="rId4" Type="http://schemas.openxmlformats.org/officeDocument/2006/relationships/image" Target="../media/image138.png"/><Relationship Id="rId5" Type="http://schemas.openxmlformats.org/officeDocument/2006/relationships/image" Target="../media/image1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48.png"/><Relationship Id="rId4" Type="http://schemas.openxmlformats.org/officeDocument/2006/relationships/image" Target="../media/image1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45.png"/><Relationship Id="rId4" Type="http://schemas.openxmlformats.org/officeDocument/2006/relationships/image" Target="../media/image1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70.png"/><Relationship Id="rId4" Type="http://schemas.openxmlformats.org/officeDocument/2006/relationships/image" Target="../media/image1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47.png"/><Relationship Id="rId4" Type="http://schemas.openxmlformats.org/officeDocument/2006/relationships/image" Target="../media/image1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51.png"/><Relationship Id="rId4" Type="http://schemas.openxmlformats.org/officeDocument/2006/relationships/image" Target="../media/image155.png"/><Relationship Id="rId5" Type="http://schemas.openxmlformats.org/officeDocument/2006/relationships/image" Target="../media/image160.png"/><Relationship Id="rId6" Type="http://schemas.openxmlformats.org/officeDocument/2006/relationships/image" Target="../media/image1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58.png"/><Relationship Id="rId4" Type="http://schemas.openxmlformats.org/officeDocument/2006/relationships/image" Target="../media/image159.png"/><Relationship Id="rId5" Type="http://schemas.openxmlformats.org/officeDocument/2006/relationships/image" Target="../media/image169.png"/><Relationship Id="rId6" Type="http://schemas.openxmlformats.org/officeDocument/2006/relationships/image" Target="../media/image1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53.png"/><Relationship Id="rId4" Type="http://schemas.openxmlformats.org/officeDocument/2006/relationships/image" Target="../media/image161.png"/><Relationship Id="rId5" Type="http://schemas.openxmlformats.org/officeDocument/2006/relationships/image" Target="../media/image165.png"/><Relationship Id="rId6" Type="http://schemas.openxmlformats.org/officeDocument/2006/relationships/image" Target="../media/image1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64.png"/><Relationship Id="rId4" Type="http://schemas.openxmlformats.org/officeDocument/2006/relationships/image" Target="../media/image163.png"/><Relationship Id="rId5" Type="http://schemas.openxmlformats.org/officeDocument/2006/relationships/image" Target="../media/image162.png"/><Relationship Id="rId6" Type="http://schemas.openxmlformats.org/officeDocument/2006/relationships/image" Target="../media/image168.png"/><Relationship Id="rId7" Type="http://schemas.openxmlformats.org/officeDocument/2006/relationships/image" Target="../media/image166.png"/><Relationship Id="rId8" Type="http://schemas.openxmlformats.org/officeDocument/2006/relationships/image" Target="../media/image1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40" Type="http://schemas.openxmlformats.org/officeDocument/2006/relationships/image" Target="../media/image56.png"/><Relationship Id="rId20" Type="http://schemas.openxmlformats.org/officeDocument/2006/relationships/image" Target="../media/image28.png"/><Relationship Id="rId41" Type="http://schemas.openxmlformats.org/officeDocument/2006/relationships/image" Target="../media/image72.png"/><Relationship Id="rId22" Type="http://schemas.openxmlformats.org/officeDocument/2006/relationships/image" Target="../media/image35.png"/><Relationship Id="rId21" Type="http://schemas.openxmlformats.org/officeDocument/2006/relationships/image" Target="../media/image33.png"/><Relationship Id="rId24" Type="http://schemas.openxmlformats.org/officeDocument/2006/relationships/image" Target="../media/image34.png"/><Relationship Id="rId23"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hyperlink" Target="https://support.pendo.io/hc/en-us/articles/360054782691" TargetMode="External"/><Relationship Id="rId9" Type="http://schemas.openxmlformats.org/officeDocument/2006/relationships/image" Target="../media/image18.png"/><Relationship Id="rId26" Type="http://schemas.openxmlformats.org/officeDocument/2006/relationships/image" Target="../media/image60.png"/><Relationship Id="rId25" Type="http://schemas.openxmlformats.org/officeDocument/2006/relationships/image" Target="../media/image39.png"/><Relationship Id="rId28" Type="http://schemas.openxmlformats.org/officeDocument/2006/relationships/image" Target="../media/image70.png"/><Relationship Id="rId27" Type="http://schemas.openxmlformats.org/officeDocument/2006/relationships/image" Target="../media/image40.png"/><Relationship Id="rId5" Type="http://schemas.openxmlformats.org/officeDocument/2006/relationships/image" Target="../media/image37.png"/><Relationship Id="rId6" Type="http://schemas.openxmlformats.org/officeDocument/2006/relationships/image" Target="../media/image23.png"/><Relationship Id="rId29" Type="http://schemas.openxmlformats.org/officeDocument/2006/relationships/image" Target="../media/image42.png"/><Relationship Id="rId7" Type="http://schemas.openxmlformats.org/officeDocument/2006/relationships/image" Target="../media/image54.png"/><Relationship Id="rId8" Type="http://schemas.openxmlformats.org/officeDocument/2006/relationships/image" Target="../media/image20.png"/><Relationship Id="rId31" Type="http://schemas.openxmlformats.org/officeDocument/2006/relationships/image" Target="../media/image43.png"/><Relationship Id="rId30" Type="http://schemas.openxmlformats.org/officeDocument/2006/relationships/image" Target="../media/image44.png"/><Relationship Id="rId11" Type="http://schemas.openxmlformats.org/officeDocument/2006/relationships/image" Target="../media/image19.png"/><Relationship Id="rId33" Type="http://schemas.openxmlformats.org/officeDocument/2006/relationships/image" Target="../media/image48.png"/><Relationship Id="rId10" Type="http://schemas.openxmlformats.org/officeDocument/2006/relationships/image" Target="../media/image29.png"/><Relationship Id="rId32" Type="http://schemas.openxmlformats.org/officeDocument/2006/relationships/image" Target="../media/image45.png"/><Relationship Id="rId13" Type="http://schemas.openxmlformats.org/officeDocument/2006/relationships/image" Target="../media/image26.png"/><Relationship Id="rId35" Type="http://schemas.openxmlformats.org/officeDocument/2006/relationships/image" Target="../media/image41.png"/><Relationship Id="rId12" Type="http://schemas.openxmlformats.org/officeDocument/2006/relationships/image" Target="../media/image24.png"/><Relationship Id="rId34" Type="http://schemas.openxmlformats.org/officeDocument/2006/relationships/image" Target="../media/image46.png"/><Relationship Id="rId15" Type="http://schemas.openxmlformats.org/officeDocument/2006/relationships/image" Target="../media/image27.png"/><Relationship Id="rId37" Type="http://schemas.openxmlformats.org/officeDocument/2006/relationships/image" Target="../media/image50.png"/><Relationship Id="rId14" Type="http://schemas.openxmlformats.org/officeDocument/2006/relationships/image" Target="../media/image25.png"/><Relationship Id="rId36" Type="http://schemas.openxmlformats.org/officeDocument/2006/relationships/image" Target="../media/image47.png"/><Relationship Id="rId17" Type="http://schemas.openxmlformats.org/officeDocument/2006/relationships/image" Target="../media/image36.png"/><Relationship Id="rId39" Type="http://schemas.openxmlformats.org/officeDocument/2006/relationships/image" Target="../media/image78.png"/><Relationship Id="rId16" Type="http://schemas.openxmlformats.org/officeDocument/2006/relationships/image" Target="../media/image31.png"/><Relationship Id="rId38" Type="http://schemas.openxmlformats.org/officeDocument/2006/relationships/image" Target="../media/image52.png"/><Relationship Id="rId19" Type="http://schemas.openxmlformats.org/officeDocument/2006/relationships/image" Target="../media/image79.png"/><Relationship Id="rId18"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57.png"/><Relationship Id="rId6" Type="http://schemas.openxmlformats.org/officeDocument/2006/relationships/image" Target="../media/image53.png"/><Relationship Id="rId7" Type="http://schemas.openxmlformats.org/officeDocument/2006/relationships/image" Target="../media/image61.png"/><Relationship Id="rId8"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
          <p:cNvSpPr txBox="1"/>
          <p:nvPr>
            <p:ph type="title"/>
          </p:nvPr>
        </p:nvSpPr>
        <p:spPr>
          <a:xfrm>
            <a:off x="457200" y="810075"/>
            <a:ext cx="8157900" cy="2274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4800"/>
              <a:buNone/>
            </a:pPr>
            <a:r>
              <a:rPr lang="en"/>
              <a:t>Client Platform Usage Tracker</a:t>
            </a:r>
            <a:endParaRPr sz="3600"/>
          </a:p>
        </p:txBody>
      </p:sp>
      <p:sp>
        <p:nvSpPr>
          <p:cNvPr id="116" name="Google Shape;116;p1"/>
          <p:cNvSpPr txBox="1"/>
          <p:nvPr>
            <p:ph idx="1" type="subTitle"/>
          </p:nvPr>
        </p:nvSpPr>
        <p:spPr>
          <a:xfrm>
            <a:off x="457200" y="3450250"/>
            <a:ext cx="3883200" cy="88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rPr lang="en"/>
              <a:t>MONTH / YEAR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0"/>
          <p:cNvSpPr txBox="1"/>
          <p:nvPr/>
        </p:nvSpPr>
        <p:spPr>
          <a:xfrm>
            <a:off x="833725" y="114575"/>
            <a:ext cx="72834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VideoAmp Platform Organization Usage – Total Users</a:t>
            </a:r>
            <a:endParaRPr b="0" i="0" sz="1800" u="none" cap="none" strike="noStrike">
              <a:solidFill>
                <a:srgbClr val="000000"/>
              </a:solidFill>
              <a:latin typeface="Roboto Light"/>
              <a:ea typeface="Roboto Light"/>
              <a:cs typeface="Roboto Light"/>
              <a:sym typeface="Roboto Light"/>
            </a:endParaRPr>
          </a:p>
        </p:txBody>
      </p:sp>
      <p:cxnSp>
        <p:nvCxnSpPr>
          <p:cNvPr id="358" name="Google Shape;358;p10"/>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359" name="Google Shape;359;p10"/>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pic>
        <p:nvPicPr>
          <p:cNvPr id="360" name="Google Shape;360;p10" title="Chart"/>
          <p:cNvPicPr preferRelativeResize="0"/>
          <p:nvPr/>
        </p:nvPicPr>
        <p:blipFill rotWithShape="1">
          <a:blip r:embed="rId3">
            <a:alphaModFix/>
          </a:blip>
          <a:srcRect b="0" l="0" r="0" t="0"/>
          <a:stretch/>
        </p:blipFill>
        <p:spPr>
          <a:xfrm>
            <a:off x="152400" y="739775"/>
            <a:ext cx="8816199" cy="4251326"/>
          </a:xfrm>
          <a:prstGeom prst="rect">
            <a:avLst/>
          </a:prstGeom>
          <a:noFill/>
          <a:ln>
            <a:noFill/>
          </a:ln>
        </p:spPr>
      </p:pic>
      <p:sp>
        <p:nvSpPr>
          <p:cNvPr id="361" name="Google Shape;361;p10"/>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362" name="Google Shape;362;p10"/>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363" name="Google Shape;363;p10"/>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364" name="Google Shape;364;p10"/>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365" name="Google Shape;365;p10"/>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366" name="Google Shape;366;p10"/>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367" name="Google Shape;367;p10"/>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368" name="Google Shape;368;p10"/>
          <p:cNvSpPr/>
          <p:nvPr/>
        </p:nvSpPr>
        <p:spPr>
          <a:xfrm>
            <a:off x="81200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1"/>
          <p:cNvSpPr txBox="1"/>
          <p:nvPr/>
        </p:nvSpPr>
        <p:spPr>
          <a:xfrm>
            <a:off x="833725" y="114575"/>
            <a:ext cx="72834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Roboto Light"/>
                <a:ea typeface="Roboto Light"/>
                <a:cs typeface="Roboto Light"/>
                <a:sym typeface="Roboto Light"/>
              </a:rPr>
              <a:t>VideoAmp Platform </a:t>
            </a:r>
            <a:r>
              <a:rPr b="0" i="0" lang="en" sz="1800" u="none" cap="none" strike="noStrike">
                <a:solidFill>
                  <a:srgbClr val="000000"/>
                </a:solidFill>
                <a:latin typeface="Roboto Light"/>
                <a:ea typeface="Roboto Light"/>
                <a:cs typeface="Roboto Light"/>
                <a:sym typeface="Roboto Light"/>
              </a:rPr>
              <a:t>Organization Usage – Active Users</a:t>
            </a:r>
            <a:endParaRPr b="0" i="0" sz="1800" u="none" cap="none" strike="noStrike">
              <a:solidFill>
                <a:srgbClr val="000000"/>
              </a:solidFill>
              <a:latin typeface="Roboto Light"/>
              <a:ea typeface="Roboto Light"/>
              <a:cs typeface="Roboto Light"/>
              <a:sym typeface="Roboto Light"/>
            </a:endParaRPr>
          </a:p>
        </p:txBody>
      </p:sp>
      <p:cxnSp>
        <p:nvCxnSpPr>
          <p:cNvPr id="374" name="Google Shape;374;p11"/>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375" name="Google Shape;375;p11"/>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pic>
        <p:nvPicPr>
          <p:cNvPr id="376" name="Google Shape;376;p11" title="Chart"/>
          <p:cNvPicPr preferRelativeResize="0"/>
          <p:nvPr/>
        </p:nvPicPr>
        <p:blipFill rotWithShape="1">
          <a:blip r:embed="rId3">
            <a:alphaModFix/>
          </a:blip>
          <a:srcRect b="0" l="0" r="0" t="0"/>
          <a:stretch/>
        </p:blipFill>
        <p:spPr>
          <a:xfrm>
            <a:off x="152400" y="739775"/>
            <a:ext cx="8816199" cy="4251326"/>
          </a:xfrm>
          <a:prstGeom prst="rect">
            <a:avLst/>
          </a:prstGeom>
          <a:noFill/>
          <a:ln>
            <a:noFill/>
          </a:ln>
        </p:spPr>
      </p:pic>
      <p:sp>
        <p:nvSpPr>
          <p:cNvPr id="377" name="Google Shape;377;p11"/>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378" name="Google Shape;378;p11"/>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379" name="Google Shape;379;p11"/>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380" name="Google Shape;380;p11"/>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381" name="Google Shape;381;p11"/>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382" name="Google Shape;382;p11"/>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383" name="Google Shape;383;p11"/>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384" name="Google Shape;384;p11"/>
          <p:cNvSpPr/>
          <p:nvPr/>
        </p:nvSpPr>
        <p:spPr>
          <a:xfrm>
            <a:off x="81200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12"/>
          <p:cNvSpPr txBox="1"/>
          <p:nvPr>
            <p:ph type="title"/>
          </p:nvPr>
        </p:nvSpPr>
        <p:spPr>
          <a:xfrm>
            <a:off x="457200" y="1697125"/>
            <a:ext cx="3883200" cy="138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
              <a:t>Measure</a:t>
            </a:r>
            <a:endParaRPr/>
          </a:p>
        </p:txBody>
      </p:sp>
      <p:sp>
        <p:nvSpPr>
          <p:cNvPr id="390" name="Google Shape;390;p12"/>
          <p:cNvSpPr txBox="1"/>
          <p:nvPr>
            <p:ph idx="12" type="sldNum"/>
          </p:nvPr>
        </p:nvSpPr>
        <p:spPr>
          <a:xfrm>
            <a:off x="8453301" y="47130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13"/>
          <p:cNvSpPr txBox="1"/>
          <p:nvPr>
            <p:ph idx="12" type="sldNum"/>
          </p:nvPr>
        </p:nvSpPr>
        <p:spPr>
          <a:xfrm>
            <a:off x="8455801" y="47129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396" name="Google Shape;396;p13"/>
          <p:cNvSpPr txBox="1"/>
          <p:nvPr/>
        </p:nvSpPr>
        <p:spPr>
          <a:xfrm>
            <a:off x="369509" y="1145204"/>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Clients in Measure app</a:t>
            </a:r>
            <a:endParaRPr b="0" i="0" sz="800" u="none" cap="none" strike="noStrike">
              <a:solidFill>
                <a:srgbClr val="000000"/>
              </a:solidFill>
              <a:latin typeface="Roboto"/>
              <a:ea typeface="Roboto"/>
              <a:cs typeface="Roboto"/>
              <a:sym typeface="Roboto"/>
            </a:endParaRPr>
          </a:p>
        </p:txBody>
      </p:sp>
      <p:sp>
        <p:nvSpPr>
          <p:cNvPr id="397" name="Google Shape;397;p13"/>
          <p:cNvSpPr txBox="1"/>
          <p:nvPr/>
        </p:nvSpPr>
        <p:spPr>
          <a:xfrm>
            <a:off x="6078661" y="1145204"/>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Avg. Days Spent In Measure App</a:t>
            </a:r>
            <a:endParaRPr b="0" i="0" sz="800" u="none" cap="none" strike="noStrike">
              <a:solidFill>
                <a:srgbClr val="000000"/>
              </a:solidFill>
              <a:latin typeface="Roboto"/>
              <a:ea typeface="Roboto"/>
              <a:cs typeface="Roboto"/>
              <a:sym typeface="Roboto"/>
            </a:endParaRPr>
          </a:p>
        </p:txBody>
      </p:sp>
      <p:cxnSp>
        <p:nvCxnSpPr>
          <p:cNvPr id="398" name="Google Shape;398;p13"/>
          <p:cNvCxnSpPr/>
          <p:nvPr/>
        </p:nvCxnSpPr>
        <p:spPr>
          <a:xfrm>
            <a:off x="406625" y="1150350"/>
            <a:ext cx="8546400" cy="0"/>
          </a:xfrm>
          <a:prstGeom prst="straightConnector1">
            <a:avLst/>
          </a:prstGeom>
          <a:noFill/>
          <a:ln cap="flat" cmpd="sng" w="9525">
            <a:solidFill>
              <a:srgbClr val="EFEFEF"/>
            </a:solidFill>
            <a:prstDash val="solid"/>
            <a:round/>
            <a:headEnd len="sm" w="sm" type="none"/>
            <a:tailEnd len="sm" w="sm" type="none"/>
          </a:ln>
        </p:spPr>
      </p:cxnSp>
      <p:sp>
        <p:nvSpPr>
          <p:cNvPr id="399" name="Google Shape;399;p13"/>
          <p:cNvSpPr txBox="1"/>
          <p:nvPr/>
        </p:nvSpPr>
        <p:spPr>
          <a:xfrm>
            <a:off x="3172738" y="2762659"/>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Initiatives: Explored</a:t>
            </a:r>
            <a:endParaRPr b="0" i="0" sz="800" u="none" cap="none" strike="noStrike">
              <a:solidFill>
                <a:srgbClr val="000000"/>
              </a:solidFill>
              <a:latin typeface="Roboto"/>
              <a:ea typeface="Roboto"/>
              <a:cs typeface="Roboto"/>
              <a:sym typeface="Roboto"/>
            </a:endParaRPr>
          </a:p>
        </p:txBody>
      </p:sp>
      <p:sp>
        <p:nvSpPr>
          <p:cNvPr id="400" name="Google Shape;400;p13"/>
          <p:cNvSpPr txBox="1"/>
          <p:nvPr/>
        </p:nvSpPr>
        <p:spPr>
          <a:xfrm>
            <a:off x="6063525" y="2767196"/>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Average Abandoned Initiatives</a:t>
            </a:r>
            <a:endParaRPr b="0" i="0" sz="800" u="none" cap="none" strike="noStrike">
              <a:solidFill>
                <a:srgbClr val="000000"/>
              </a:solidFill>
              <a:latin typeface="Roboto"/>
              <a:ea typeface="Roboto"/>
              <a:cs typeface="Roboto"/>
              <a:sym typeface="Roboto"/>
            </a:endParaRPr>
          </a:p>
        </p:txBody>
      </p:sp>
      <p:sp>
        <p:nvSpPr>
          <p:cNvPr id="401" name="Google Shape;401;p13"/>
          <p:cNvSpPr txBox="1"/>
          <p:nvPr/>
        </p:nvSpPr>
        <p:spPr>
          <a:xfrm>
            <a:off x="3164739" y="1145204"/>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Avg. Time Spent in Measure App (min)</a:t>
            </a:r>
            <a:endParaRPr b="0" i="0" sz="800" u="none" cap="none" strike="noStrike">
              <a:solidFill>
                <a:srgbClr val="000000"/>
              </a:solidFill>
              <a:latin typeface="Roboto"/>
              <a:ea typeface="Roboto"/>
              <a:cs typeface="Roboto"/>
              <a:sym typeface="Roboto"/>
            </a:endParaRPr>
          </a:p>
        </p:txBody>
      </p:sp>
      <p:cxnSp>
        <p:nvCxnSpPr>
          <p:cNvPr id="402" name="Google Shape;402;p13"/>
          <p:cNvCxnSpPr/>
          <p:nvPr/>
        </p:nvCxnSpPr>
        <p:spPr>
          <a:xfrm>
            <a:off x="406625" y="2784700"/>
            <a:ext cx="8546400" cy="0"/>
          </a:xfrm>
          <a:prstGeom prst="straightConnector1">
            <a:avLst/>
          </a:prstGeom>
          <a:noFill/>
          <a:ln cap="flat" cmpd="sng" w="9525">
            <a:solidFill>
              <a:srgbClr val="EFEFEF"/>
            </a:solidFill>
            <a:prstDash val="solid"/>
            <a:round/>
            <a:headEnd len="sm" w="sm" type="none"/>
            <a:tailEnd len="sm" w="sm" type="none"/>
          </a:ln>
        </p:spPr>
      </p:cxnSp>
      <p:sp>
        <p:nvSpPr>
          <p:cNvPr id="403" name="Google Shape;403;p13"/>
          <p:cNvSpPr txBox="1"/>
          <p:nvPr/>
        </p:nvSpPr>
        <p:spPr>
          <a:xfrm>
            <a:off x="369157" y="2766097"/>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Initiatives: Launched &amp; Abandoned</a:t>
            </a:r>
            <a:endParaRPr b="0" i="0" sz="800" u="none" cap="none" strike="noStrike">
              <a:solidFill>
                <a:srgbClr val="000000"/>
              </a:solidFill>
              <a:latin typeface="Roboto"/>
              <a:ea typeface="Roboto"/>
              <a:cs typeface="Roboto"/>
              <a:sym typeface="Roboto"/>
            </a:endParaRPr>
          </a:p>
        </p:txBody>
      </p:sp>
      <p:cxnSp>
        <p:nvCxnSpPr>
          <p:cNvPr id="404" name="Google Shape;404;p13"/>
          <p:cNvCxnSpPr/>
          <p:nvPr/>
        </p:nvCxnSpPr>
        <p:spPr>
          <a:xfrm rot="10800000">
            <a:off x="3053675" y="1222325"/>
            <a:ext cx="0" cy="1484700"/>
          </a:xfrm>
          <a:prstGeom prst="straightConnector1">
            <a:avLst/>
          </a:prstGeom>
          <a:noFill/>
          <a:ln cap="flat" cmpd="sng" w="9525">
            <a:solidFill>
              <a:srgbClr val="EFEFEF"/>
            </a:solidFill>
            <a:prstDash val="solid"/>
            <a:round/>
            <a:headEnd len="sm" w="sm" type="none"/>
            <a:tailEnd len="sm" w="sm" type="none"/>
          </a:ln>
        </p:spPr>
      </p:cxnSp>
      <p:cxnSp>
        <p:nvCxnSpPr>
          <p:cNvPr id="405" name="Google Shape;405;p13"/>
          <p:cNvCxnSpPr/>
          <p:nvPr/>
        </p:nvCxnSpPr>
        <p:spPr>
          <a:xfrm rot="10800000">
            <a:off x="5998400" y="1202907"/>
            <a:ext cx="0" cy="1484700"/>
          </a:xfrm>
          <a:prstGeom prst="straightConnector1">
            <a:avLst/>
          </a:prstGeom>
          <a:noFill/>
          <a:ln cap="flat" cmpd="sng" w="9525">
            <a:solidFill>
              <a:srgbClr val="EFEFEF"/>
            </a:solidFill>
            <a:prstDash val="solid"/>
            <a:round/>
            <a:headEnd len="sm" w="sm" type="none"/>
            <a:tailEnd len="sm" w="sm" type="none"/>
          </a:ln>
        </p:spPr>
      </p:cxnSp>
      <p:cxnSp>
        <p:nvCxnSpPr>
          <p:cNvPr id="406" name="Google Shape;406;p13"/>
          <p:cNvCxnSpPr/>
          <p:nvPr/>
        </p:nvCxnSpPr>
        <p:spPr>
          <a:xfrm rot="10800000">
            <a:off x="3053675" y="2873610"/>
            <a:ext cx="0" cy="1881600"/>
          </a:xfrm>
          <a:prstGeom prst="straightConnector1">
            <a:avLst/>
          </a:prstGeom>
          <a:noFill/>
          <a:ln cap="flat" cmpd="sng" w="9525">
            <a:solidFill>
              <a:srgbClr val="EFEFEF"/>
            </a:solidFill>
            <a:prstDash val="solid"/>
            <a:round/>
            <a:headEnd len="sm" w="sm" type="none"/>
            <a:tailEnd len="sm" w="sm" type="none"/>
          </a:ln>
        </p:spPr>
      </p:cxnSp>
      <p:cxnSp>
        <p:nvCxnSpPr>
          <p:cNvPr id="407" name="Google Shape;407;p13"/>
          <p:cNvCxnSpPr/>
          <p:nvPr/>
        </p:nvCxnSpPr>
        <p:spPr>
          <a:xfrm rot="10800000">
            <a:off x="5998400" y="2849002"/>
            <a:ext cx="0" cy="1881600"/>
          </a:xfrm>
          <a:prstGeom prst="straightConnector1">
            <a:avLst/>
          </a:prstGeom>
          <a:noFill/>
          <a:ln cap="flat" cmpd="sng" w="9525">
            <a:solidFill>
              <a:srgbClr val="EFEFEF"/>
            </a:solidFill>
            <a:prstDash val="solid"/>
            <a:round/>
            <a:headEnd len="sm" w="sm" type="none"/>
            <a:tailEnd len="sm" w="sm" type="none"/>
          </a:ln>
        </p:spPr>
      </p:cxnSp>
      <p:sp>
        <p:nvSpPr>
          <p:cNvPr id="408" name="Google Shape;408;p13"/>
          <p:cNvSpPr txBox="1"/>
          <p:nvPr/>
        </p:nvSpPr>
        <p:spPr>
          <a:xfrm>
            <a:off x="833725" y="114575"/>
            <a:ext cx="21579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Measure Usage</a:t>
            </a:r>
            <a:endParaRPr b="0" i="0" sz="1800" u="none" cap="none" strike="noStrike">
              <a:solidFill>
                <a:srgbClr val="000000"/>
              </a:solidFill>
              <a:latin typeface="Roboto Light"/>
              <a:ea typeface="Roboto Light"/>
              <a:cs typeface="Roboto Light"/>
              <a:sym typeface="Roboto Light"/>
            </a:endParaRPr>
          </a:p>
        </p:txBody>
      </p:sp>
      <p:sp>
        <p:nvSpPr>
          <p:cNvPr id="409" name="Google Shape;409;p13"/>
          <p:cNvSpPr txBox="1"/>
          <p:nvPr/>
        </p:nvSpPr>
        <p:spPr>
          <a:xfrm>
            <a:off x="1825783" y="479945"/>
            <a:ext cx="13212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35m 48s</a:t>
            </a:r>
            <a:endParaRPr b="0" i="0" sz="8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Avg. Time Spent in Measure</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410" name="Google Shape;410;p13"/>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411" name="Google Shape;411;p13"/>
          <p:cNvSpPr txBox="1"/>
          <p:nvPr/>
        </p:nvSpPr>
        <p:spPr>
          <a:xfrm>
            <a:off x="3187625" y="475575"/>
            <a:ext cx="8940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113	</a:t>
            </a:r>
            <a:endParaRPr b="0" i="0" sz="2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Initiatives Launched</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412" name="Google Shape;412;p13"/>
          <p:cNvSpPr txBox="1"/>
          <p:nvPr/>
        </p:nvSpPr>
        <p:spPr>
          <a:xfrm>
            <a:off x="4081636" y="474451"/>
            <a:ext cx="1011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723</a:t>
            </a:r>
            <a:endParaRPr b="0" i="0" sz="2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Initiatives Explored</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413" name="Google Shape;413;p13"/>
          <p:cNvCxnSpPr/>
          <p:nvPr/>
        </p:nvCxnSpPr>
        <p:spPr>
          <a:xfrm rot="10800000">
            <a:off x="3054732" y="664375"/>
            <a:ext cx="0" cy="408900"/>
          </a:xfrm>
          <a:prstGeom prst="straightConnector1">
            <a:avLst/>
          </a:prstGeom>
          <a:noFill/>
          <a:ln cap="flat" cmpd="sng" w="9525">
            <a:solidFill>
              <a:srgbClr val="EFEFEF"/>
            </a:solidFill>
            <a:prstDash val="solid"/>
            <a:round/>
            <a:headEnd len="sm" w="sm" type="none"/>
            <a:tailEnd len="sm" w="sm" type="none"/>
          </a:ln>
        </p:spPr>
      </p:cxnSp>
      <p:sp>
        <p:nvSpPr>
          <p:cNvPr id="414" name="Google Shape;414;p13"/>
          <p:cNvSpPr txBox="1"/>
          <p:nvPr/>
        </p:nvSpPr>
        <p:spPr>
          <a:xfrm>
            <a:off x="936825" y="159175"/>
            <a:ext cx="1580700" cy="3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3"/>
          <p:cNvSpPr txBox="1"/>
          <p:nvPr/>
        </p:nvSpPr>
        <p:spPr>
          <a:xfrm>
            <a:off x="4976869" y="476550"/>
            <a:ext cx="1131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1.20</a:t>
            </a:r>
            <a:endParaRPr b="0" i="0" sz="16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Avg Abandoned Initiatives </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pic>
        <p:nvPicPr>
          <p:cNvPr id="416" name="Google Shape;416;p13" title="Chart"/>
          <p:cNvPicPr preferRelativeResize="0"/>
          <p:nvPr/>
        </p:nvPicPr>
        <p:blipFill rotWithShape="1">
          <a:blip r:embed="rId3">
            <a:alphaModFix/>
          </a:blip>
          <a:srcRect b="0" l="0" r="0" t="0"/>
          <a:stretch/>
        </p:blipFill>
        <p:spPr>
          <a:xfrm>
            <a:off x="369500" y="3013754"/>
            <a:ext cx="2657449" cy="1957449"/>
          </a:xfrm>
          <a:prstGeom prst="rect">
            <a:avLst/>
          </a:prstGeom>
          <a:noFill/>
          <a:ln>
            <a:noFill/>
          </a:ln>
        </p:spPr>
      </p:pic>
      <p:pic>
        <p:nvPicPr>
          <p:cNvPr id="417" name="Google Shape;417;p13" title="Chart"/>
          <p:cNvPicPr preferRelativeResize="0"/>
          <p:nvPr/>
        </p:nvPicPr>
        <p:blipFill rotWithShape="1">
          <a:blip r:embed="rId4">
            <a:alphaModFix/>
          </a:blip>
          <a:srcRect b="0" l="0" r="0" t="0"/>
          <a:stretch/>
        </p:blipFill>
        <p:spPr>
          <a:xfrm>
            <a:off x="3146975" y="3030800"/>
            <a:ext cx="2708751" cy="1872750"/>
          </a:xfrm>
          <a:prstGeom prst="rect">
            <a:avLst/>
          </a:prstGeom>
          <a:noFill/>
          <a:ln>
            <a:noFill/>
          </a:ln>
        </p:spPr>
      </p:pic>
      <p:pic>
        <p:nvPicPr>
          <p:cNvPr id="418" name="Google Shape;418;p13" title="Chart"/>
          <p:cNvPicPr preferRelativeResize="0"/>
          <p:nvPr/>
        </p:nvPicPr>
        <p:blipFill rotWithShape="1">
          <a:blip r:embed="rId5">
            <a:alphaModFix/>
          </a:blip>
          <a:srcRect b="0" l="0" r="0" t="0"/>
          <a:stretch/>
        </p:blipFill>
        <p:spPr>
          <a:xfrm>
            <a:off x="6075975" y="3030809"/>
            <a:ext cx="2542383" cy="1828277"/>
          </a:xfrm>
          <a:prstGeom prst="rect">
            <a:avLst/>
          </a:prstGeom>
          <a:noFill/>
          <a:ln>
            <a:noFill/>
          </a:ln>
        </p:spPr>
      </p:pic>
      <p:sp>
        <p:nvSpPr>
          <p:cNvPr id="419" name="Google Shape;419;p13"/>
          <p:cNvSpPr txBox="1"/>
          <p:nvPr/>
        </p:nvSpPr>
        <p:spPr>
          <a:xfrm>
            <a:off x="389725" y="484425"/>
            <a:ext cx="14877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181 </a:t>
            </a:r>
            <a:r>
              <a:rPr b="0" i="0" lang="en" sz="1200" u="none" cap="none" strike="noStrike">
                <a:solidFill>
                  <a:schemeClr val="dk1"/>
                </a:solidFill>
                <a:latin typeface="Roboto Light"/>
                <a:ea typeface="Roboto Light"/>
                <a:cs typeface="Roboto Light"/>
                <a:sym typeface="Roboto Light"/>
              </a:rPr>
              <a:t>/ 63</a:t>
            </a:r>
            <a:r>
              <a:rPr b="0" i="0" lang="en" sz="900" u="none" cap="none" strike="noStrike">
                <a:solidFill>
                  <a:schemeClr val="dk2"/>
                </a:solidFill>
                <a:latin typeface="Roboto Light"/>
                <a:ea typeface="Roboto Light"/>
                <a:cs typeface="Roboto Light"/>
                <a:sym typeface="Roboto Light"/>
              </a:rPr>
              <a:t> / 11</a:t>
            </a:r>
            <a:endParaRPr b="0" i="0" sz="2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Total Users / Active / 1st-time Active</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pic>
        <p:nvPicPr>
          <p:cNvPr id="420" name="Google Shape;420;p13" title="Chart"/>
          <p:cNvPicPr preferRelativeResize="0"/>
          <p:nvPr/>
        </p:nvPicPr>
        <p:blipFill rotWithShape="1">
          <a:blip r:embed="rId6">
            <a:alphaModFix/>
          </a:blip>
          <a:srcRect b="0" l="0" r="0" t="0"/>
          <a:stretch/>
        </p:blipFill>
        <p:spPr>
          <a:xfrm>
            <a:off x="432442" y="1472824"/>
            <a:ext cx="2559339" cy="1234200"/>
          </a:xfrm>
          <a:prstGeom prst="rect">
            <a:avLst/>
          </a:prstGeom>
          <a:noFill/>
          <a:ln>
            <a:noFill/>
          </a:ln>
        </p:spPr>
      </p:pic>
      <p:pic>
        <p:nvPicPr>
          <p:cNvPr id="421" name="Google Shape;421;p13" title="Chart"/>
          <p:cNvPicPr preferRelativeResize="0"/>
          <p:nvPr/>
        </p:nvPicPr>
        <p:blipFill rotWithShape="1">
          <a:blip r:embed="rId7">
            <a:alphaModFix/>
          </a:blip>
          <a:srcRect b="0" l="0" r="0" t="0"/>
          <a:stretch/>
        </p:blipFill>
        <p:spPr>
          <a:xfrm>
            <a:off x="3146975" y="1456413"/>
            <a:ext cx="2619600" cy="1193589"/>
          </a:xfrm>
          <a:prstGeom prst="rect">
            <a:avLst/>
          </a:prstGeom>
          <a:noFill/>
          <a:ln>
            <a:noFill/>
          </a:ln>
        </p:spPr>
      </p:pic>
      <p:pic>
        <p:nvPicPr>
          <p:cNvPr id="422" name="Google Shape;422;p13" title="Chart"/>
          <p:cNvPicPr preferRelativeResize="0"/>
          <p:nvPr/>
        </p:nvPicPr>
        <p:blipFill rotWithShape="1">
          <a:blip r:embed="rId8">
            <a:alphaModFix/>
          </a:blip>
          <a:srcRect b="0" l="0" r="0" t="0"/>
          <a:stretch/>
        </p:blipFill>
        <p:spPr>
          <a:xfrm>
            <a:off x="6115150" y="1456425"/>
            <a:ext cx="2708761" cy="1234200"/>
          </a:xfrm>
          <a:prstGeom prst="rect">
            <a:avLst/>
          </a:prstGeom>
          <a:noFill/>
          <a:ln>
            <a:noFill/>
          </a:ln>
        </p:spPr>
      </p:pic>
      <p:sp>
        <p:nvSpPr>
          <p:cNvPr id="423" name="Google Shape;423;p1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424" name="Google Shape;424;p1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7.00 / 10</a:t>
            </a:r>
            <a:endParaRPr b="1" i="0" sz="600" u="none" cap="none" strike="noStrike">
              <a:solidFill>
                <a:schemeClr val="accent5"/>
              </a:solidFill>
              <a:latin typeface="Roboto"/>
              <a:ea typeface="Roboto"/>
              <a:cs typeface="Roboto"/>
              <a:sym typeface="Roboto"/>
            </a:endParaRPr>
          </a:p>
        </p:txBody>
      </p:sp>
      <p:sp>
        <p:nvSpPr>
          <p:cNvPr id="425" name="Google Shape;425;p1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6.56 / 10</a:t>
            </a:r>
            <a:endParaRPr b="1" i="0" sz="600" u="none" cap="none" strike="noStrike">
              <a:solidFill>
                <a:schemeClr val="accent5"/>
              </a:solidFill>
              <a:latin typeface="Roboto"/>
              <a:ea typeface="Roboto"/>
              <a:cs typeface="Roboto"/>
              <a:sym typeface="Roboto"/>
            </a:endParaRPr>
          </a:p>
        </p:txBody>
      </p:sp>
      <p:sp>
        <p:nvSpPr>
          <p:cNvPr id="426" name="Google Shape;426;p1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427" name="Google Shape;427;p1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6.05 / 10</a:t>
            </a:r>
            <a:endParaRPr b="1" i="0" sz="600" u="none" cap="none" strike="noStrike">
              <a:solidFill>
                <a:schemeClr val="accent5"/>
              </a:solidFill>
              <a:latin typeface="Roboto"/>
              <a:ea typeface="Roboto"/>
              <a:cs typeface="Roboto"/>
              <a:sym typeface="Roboto"/>
            </a:endParaRPr>
          </a:p>
        </p:txBody>
      </p:sp>
      <p:sp>
        <p:nvSpPr>
          <p:cNvPr id="428" name="Google Shape;428;p1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7.06 / 10</a:t>
            </a:r>
            <a:endParaRPr b="1" i="0" sz="600" u="none" cap="none" strike="noStrike">
              <a:solidFill>
                <a:schemeClr val="accent5"/>
              </a:solidFill>
              <a:latin typeface="Roboto"/>
              <a:ea typeface="Roboto"/>
              <a:cs typeface="Roboto"/>
              <a:sym typeface="Roboto"/>
            </a:endParaRPr>
          </a:p>
        </p:txBody>
      </p:sp>
      <p:sp>
        <p:nvSpPr>
          <p:cNvPr id="429" name="Google Shape;429;p1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7.24 / 10</a:t>
            </a:r>
            <a:endParaRPr b="1" i="0" sz="600" u="none" cap="none" strike="noStrike">
              <a:solidFill>
                <a:schemeClr val="accent5"/>
              </a:solidFill>
              <a:latin typeface="Roboto"/>
              <a:ea typeface="Roboto"/>
              <a:cs typeface="Roboto"/>
              <a:sym typeface="Roboto"/>
            </a:endParaRPr>
          </a:p>
        </p:txBody>
      </p:sp>
      <p:sp>
        <p:nvSpPr>
          <p:cNvPr id="430" name="Google Shape;430;p1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431" name="Google Shape;431;p1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7.39 / 10</a:t>
            </a:r>
            <a:endParaRPr b="1" i="0" sz="600" u="none" cap="none" strike="noStrike">
              <a:solidFill>
                <a:schemeClr val="accent5"/>
              </a:solidFill>
              <a:latin typeface="Roboto"/>
              <a:ea typeface="Roboto"/>
              <a:cs typeface="Roboto"/>
              <a:sym typeface="Roboto"/>
            </a:endParaRPr>
          </a:p>
        </p:txBody>
      </p:sp>
      <p:sp>
        <p:nvSpPr>
          <p:cNvPr id="432" name="Google Shape;432;p1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7.27 / 10</a:t>
            </a:r>
            <a:endParaRPr b="1" i="0" sz="600" u="none" cap="none" strike="noStrike">
              <a:solidFill>
                <a:schemeClr val="accent5"/>
              </a:solidFill>
              <a:latin typeface="Roboto"/>
              <a:ea typeface="Roboto"/>
              <a:cs typeface="Roboto"/>
              <a:sym typeface="Roboto"/>
            </a:endParaRPr>
          </a:p>
        </p:txBody>
      </p:sp>
      <p:sp>
        <p:nvSpPr>
          <p:cNvPr id="433" name="Google Shape;433;p1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7.77 / 10</a:t>
            </a:r>
            <a:endParaRPr b="1" i="0" sz="600" u="none" cap="none" strike="noStrike">
              <a:solidFill>
                <a:schemeClr val="accent5"/>
              </a:solidFill>
              <a:latin typeface="Roboto"/>
              <a:ea typeface="Roboto"/>
              <a:cs typeface="Roboto"/>
              <a:sym typeface="Roboto"/>
            </a:endParaRPr>
          </a:p>
        </p:txBody>
      </p:sp>
      <p:sp>
        <p:nvSpPr>
          <p:cNvPr id="434" name="Google Shape;434;p1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7.64 / 10</a:t>
            </a:r>
            <a:endParaRPr b="1" i="0" sz="600" u="none" cap="none" strike="noStrike">
              <a:solidFill>
                <a:schemeClr val="accent5"/>
              </a:solidFill>
              <a:latin typeface="Roboto"/>
              <a:ea typeface="Roboto"/>
              <a:cs typeface="Roboto"/>
              <a:sym typeface="Roboto"/>
            </a:endParaRPr>
          </a:p>
        </p:txBody>
      </p:sp>
      <p:sp>
        <p:nvSpPr>
          <p:cNvPr id="435" name="Google Shape;435;p1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7.65 / 10</a:t>
            </a:r>
            <a:endParaRPr b="1" i="0" sz="600" u="none" cap="none" strike="noStrike">
              <a:solidFill>
                <a:schemeClr val="accent5"/>
              </a:solidFill>
              <a:latin typeface="Roboto"/>
              <a:ea typeface="Roboto"/>
              <a:cs typeface="Roboto"/>
              <a:sym typeface="Roboto"/>
            </a:endParaRPr>
          </a:p>
        </p:txBody>
      </p:sp>
      <p:sp>
        <p:nvSpPr>
          <p:cNvPr id="436" name="Google Shape;436;p1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14" title="Chart"/>
          <p:cNvPicPr preferRelativeResize="0"/>
          <p:nvPr/>
        </p:nvPicPr>
        <p:blipFill rotWithShape="1">
          <a:blip r:embed="rId3">
            <a:alphaModFix/>
          </a:blip>
          <a:srcRect b="0" l="4613" r="2181" t="0"/>
          <a:stretch/>
        </p:blipFill>
        <p:spPr>
          <a:xfrm>
            <a:off x="515514" y="886275"/>
            <a:ext cx="8158310" cy="4124774"/>
          </a:xfrm>
          <a:prstGeom prst="rect">
            <a:avLst/>
          </a:prstGeom>
          <a:noFill/>
          <a:ln>
            <a:noFill/>
          </a:ln>
        </p:spPr>
      </p:pic>
      <p:sp>
        <p:nvSpPr>
          <p:cNvPr id="442" name="Google Shape;442;p14"/>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443" name="Google Shape;443;p14"/>
          <p:cNvSpPr txBox="1"/>
          <p:nvPr/>
        </p:nvSpPr>
        <p:spPr>
          <a:xfrm>
            <a:off x="810375" y="114575"/>
            <a:ext cx="66573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Clients in the Measure App (YoY)</a:t>
            </a:r>
            <a:endParaRPr b="0" i="0" sz="1800" u="none" cap="none" strike="noStrike">
              <a:solidFill>
                <a:srgbClr val="000000"/>
              </a:solidFill>
              <a:latin typeface="Roboto Light"/>
              <a:ea typeface="Roboto Light"/>
              <a:cs typeface="Roboto Light"/>
              <a:sym typeface="Roboto Light"/>
            </a:endParaRPr>
          </a:p>
        </p:txBody>
      </p:sp>
      <p:cxnSp>
        <p:nvCxnSpPr>
          <p:cNvPr id="444" name="Google Shape;444;p14"/>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445" name="Google Shape;445;p14"/>
          <p:cNvSpPr txBox="1"/>
          <p:nvPr/>
        </p:nvSpPr>
        <p:spPr>
          <a:xfrm>
            <a:off x="-3177" y="1089475"/>
            <a:ext cx="714000" cy="337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Aug ‘21</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Sep ‘21</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Oct ‘21</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Nov ‘21</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Dec ‘21</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Jan ‘22</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Feb ‘22</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Mar ‘22</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Apr ‘22</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May ‘22</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Jun ‘22</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Jul ‘22</a:t>
            </a:r>
            <a:endParaRPr b="0" i="0" sz="900" u="none" cap="none" strike="noStrike">
              <a:solidFill>
                <a:srgbClr val="000000"/>
              </a:solidFill>
              <a:latin typeface="Roboto"/>
              <a:ea typeface="Roboto"/>
              <a:cs typeface="Roboto"/>
              <a:sym typeface="Roboto"/>
            </a:endParaRPr>
          </a:p>
        </p:txBody>
      </p:sp>
      <p:sp>
        <p:nvSpPr>
          <p:cNvPr id="446" name="Google Shape;446;p14"/>
          <p:cNvSpPr txBox="1"/>
          <p:nvPr/>
        </p:nvSpPr>
        <p:spPr>
          <a:xfrm>
            <a:off x="8600866" y="1089475"/>
            <a:ext cx="757200" cy="337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Aug ‘22</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Sep ‘22</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Oct ‘22</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Nov ‘22</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Dec ‘22</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Jan ‘23</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Feb ‘23</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Mar ‘23</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Apr ‘23</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May ‘23</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Jun ‘23</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Jul ‘23</a:t>
            </a:r>
            <a:endParaRPr b="0" i="0" sz="900" u="none" cap="none" strike="noStrike">
              <a:solidFill>
                <a:srgbClr val="000000"/>
              </a:solidFill>
              <a:latin typeface="Roboto"/>
              <a:ea typeface="Roboto"/>
              <a:cs typeface="Roboto"/>
              <a:sym typeface="Roboto"/>
            </a:endParaRPr>
          </a:p>
        </p:txBody>
      </p:sp>
      <p:sp>
        <p:nvSpPr>
          <p:cNvPr id="447" name="Google Shape;447;p14"/>
          <p:cNvSpPr txBox="1"/>
          <p:nvPr/>
        </p:nvSpPr>
        <p:spPr>
          <a:xfrm>
            <a:off x="4504148" y="4355104"/>
            <a:ext cx="2004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0</a:t>
            </a:r>
            <a:endParaRPr b="0" i="0" sz="600" u="none" cap="none" strike="noStrike">
              <a:solidFill>
                <a:srgbClr val="000000"/>
              </a:solidFill>
              <a:latin typeface="Roboto"/>
              <a:ea typeface="Roboto"/>
              <a:cs typeface="Roboto"/>
              <a:sym typeface="Roboto"/>
            </a:endParaRPr>
          </a:p>
        </p:txBody>
      </p:sp>
      <p:sp>
        <p:nvSpPr>
          <p:cNvPr id="448" name="Google Shape;448;p14"/>
          <p:cNvSpPr txBox="1"/>
          <p:nvPr/>
        </p:nvSpPr>
        <p:spPr>
          <a:xfrm>
            <a:off x="5293082" y="4355100"/>
            <a:ext cx="2718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50</a:t>
            </a:r>
            <a:endParaRPr b="0" i="0" sz="600" u="none" cap="none" strike="noStrike">
              <a:solidFill>
                <a:srgbClr val="000000"/>
              </a:solidFill>
              <a:latin typeface="Roboto"/>
              <a:ea typeface="Roboto"/>
              <a:cs typeface="Roboto"/>
              <a:sym typeface="Roboto"/>
            </a:endParaRPr>
          </a:p>
        </p:txBody>
      </p:sp>
      <p:sp>
        <p:nvSpPr>
          <p:cNvPr id="449" name="Google Shape;449;p14"/>
          <p:cNvSpPr txBox="1"/>
          <p:nvPr/>
        </p:nvSpPr>
        <p:spPr>
          <a:xfrm>
            <a:off x="6077530" y="4355100"/>
            <a:ext cx="319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100</a:t>
            </a:r>
            <a:endParaRPr b="0" i="0" sz="600" u="none" cap="none" strike="noStrike">
              <a:solidFill>
                <a:srgbClr val="000000"/>
              </a:solidFill>
              <a:latin typeface="Roboto"/>
              <a:ea typeface="Roboto"/>
              <a:cs typeface="Roboto"/>
              <a:sym typeface="Roboto"/>
            </a:endParaRPr>
          </a:p>
        </p:txBody>
      </p:sp>
      <p:sp>
        <p:nvSpPr>
          <p:cNvPr id="450" name="Google Shape;450;p14"/>
          <p:cNvSpPr txBox="1"/>
          <p:nvPr/>
        </p:nvSpPr>
        <p:spPr>
          <a:xfrm>
            <a:off x="2816192" y="4355100"/>
            <a:ext cx="319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100</a:t>
            </a:r>
            <a:endParaRPr b="0" i="0" sz="600" u="none" cap="none" strike="noStrike">
              <a:solidFill>
                <a:srgbClr val="000000"/>
              </a:solidFill>
              <a:latin typeface="Roboto"/>
              <a:ea typeface="Roboto"/>
              <a:cs typeface="Roboto"/>
              <a:sym typeface="Roboto"/>
            </a:endParaRPr>
          </a:p>
        </p:txBody>
      </p:sp>
      <p:sp>
        <p:nvSpPr>
          <p:cNvPr id="451" name="Google Shape;451;p14"/>
          <p:cNvSpPr txBox="1"/>
          <p:nvPr/>
        </p:nvSpPr>
        <p:spPr>
          <a:xfrm>
            <a:off x="1177611" y="4355100"/>
            <a:ext cx="319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200</a:t>
            </a:r>
            <a:endParaRPr b="0" i="0" sz="600" u="none" cap="none" strike="noStrike">
              <a:solidFill>
                <a:srgbClr val="000000"/>
              </a:solidFill>
              <a:latin typeface="Roboto"/>
              <a:ea typeface="Roboto"/>
              <a:cs typeface="Roboto"/>
              <a:sym typeface="Roboto"/>
            </a:endParaRPr>
          </a:p>
        </p:txBody>
      </p:sp>
      <p:sp>
        <p:nvSpPr>
          <p:cNvPr id="452" name="Google Shape;452;p14"/>
          <p:cNvSpPr txBox="1"/>
          <p:nvPr/>
        </p:nvSpPr>
        <p:spPr>
          <a:xfrm>
            <a:off x="7711894" y="4355100"/>
            <a:ext cx="319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200</a:t>
            </a:r>
            <a:endParaRPr b="0" i="0" sz="600" u="none" cap="none" strike="noStrike">
              <a:solidFill>
                <a:srgbClr val="000000"/>
              </a:solidFill>
              <a:latin typeface="Roboto"/>
              <a:ea typeface="Roboto"/>
              <a:cs typeface="Roboto"/>
              <a:sym typeface="Roboto"/>
            </a:endParaRPr>
          </a:p>
        </p:txBody>
      </p:sp>
      <p:sp>
        <p:nvSpPr>
          <p:cNvPr id="453" name="Google Shape;453;p14"/>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454" name="Google Shape;454;p14"/>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7.00 / 10</a:t>
            </a:r>
            <a:endParaRPr b="1" i="0" sz="600" u="none" cap="none" strike="noStrike">
              <a:solidFill>
                <a:schemeClr val="accent5"/>
              </a:solidFill>
              <a:latin typeface="Roboto"/>
              <a:ea typeface="Roboto"/>
              <a:cs typeface="Roboto"/>
              <a:sym typeface="Roboto"/>
            </a:endParaRPr>
          </a:p>
        </p:txBody>
      </p:sp>
      <p:sp>
        <p:nvSpPr>
          <p:cNvPr id="455" name="Google Shape;455;p14"/>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6.56 / 10</a:t>
            </a:r>
            <a:endParaRPr b="1" i="0" sz="600" u="none" cap="none" strike="noStrike">
              <a:solidFill>
                <a:schemeClr val="accent5"/>
              </a:solidFill>
              <a:latin typeface="Roboto"/>
              <a:ea typeface="Roboto"/>
              <a:cs typeface="Roboto"/>
              <a:sym typeface="Roboto"/>
            </a:endParaRPr>
          </a:p>
        </p:txBody>
      </p:sp>
      <p:sp>
        <p:nvSpPr>
          <p:cNvPr id="456" name="Google Shape;456;p14"/>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457" name="Google Shape;457;p14"/>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6.05 / 10</a:t>
            </a:r>
            <a:endParaRPr b="1" i="0" sz="600" u="none" cap="none" strike="noStrike">
              <a:solidFill>
                <a:schemeClr val="accent5"/>
              </a:solidFill>
              <a:latin typeface="Roboto"/>
              <a:ea typeface="Roboto"/>
              <a:cs typeface="Roboto"/>
              <a:sym typeface="Roboto"/>
            </a:endParaRPr>
          </a:p>
        </p:txBody>
      </p:sp>
      <p:sp>
        <p:nvSpPr>
          <p:cNvPr id="458" name="Google Shape;458;p14"/>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459" name="Google Shape;459;p14"/>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460" name="Google Shape;460;p14"/>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7.06 / 10</a:t>
            </a:r>
            <a:endParaRPr b="1" i="0" sz="600" u="none" cap="none" strike="noStrike">
              <a:solidFill>
                <a:schemeClr val="accent5"/>
              </a:solidFill>
              <a:latin typeface="Roboto"/>
              <a:ea typeface="Roboto"/>
              <a:cs typeface="Roboto"/>
              <a:sym typeface="Roboto"/>
            </a:endParaRPr>
          </a:p>
        </p:txBody>
      </p:sp>
      <p:sp>
        <p:nvSpPr>
          <p:cNvPr id="461" name="Google Shape;461;p14"/>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462" name="Google Shape;462;p14"/>
          <p:cNvSpPr txBox="1"/>
          <p:nvPr/>
        </p:nvSpPr>
        <p:spPr>
          <a:xfrm>
            <a:off x="6878577" y="4355100"/>
            <a:ext cx="4086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150</a:t>
            </a:r>
            <a:endParaRPr b="0" i="0" sz="600" u="none" cap="none" strike="noStrike">
              <a:solidFill>
                <a:srgbClr val="000000"/>
              </a:solidFill>
              <a:latin typeface="Roboto"/>
              <a:ea typeface="Roboto"/>
              <a:cs typeface="Roboto"/>
              <a:sym typeface="Roboto"/>
            </a:endParaRPr>
          </a:p>
        </p:txBody>
      </p:sp>
      <p:sp>
        <p:nvSpPr>
          <p:cNvPr id="463" name="Google Shape;463;p14"/>
          <p:cNvSpPr txBox="1"/>
          <p:nvPr/>
        </p:nvSpPr>
        <p:spPr>
          <a:xfrm>
            <a:off x="2025892" y="4355100"/>
            <a:ext cx="319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150</a:t>
            </a:r>
            <a:endParaRPr b="0" i="0" sz="600" u="none" cap="none" strike="noStrike">
              <a:solidFill>
                <a:srgbClr val="000000"/>
              </a:solidFill>
              <a:latin typeface="Roboto"/>
              <a:ea typeface="Roboto"/>
              <a:cs typeface="Roboto"/>
              <a:sym typeface="Roboto"/>
            </a:endParaRPr>
          </a:p>
        </p:txBody>
      </p:sp>
      <p:sp>
        <p:nvSpPr>
          <p:cNvPr id="464" name="Google Shape;464;p14"/>
          <p:cNvSpPr txBox="1"/>
          <p:nvPr/>
        </p:nvSpPr>
        <p:spPr>
          <a:xfrm>
            <a:off x="3660167" y="4355100"/>
            <a:ext cx="319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50</a:t>
            </a:r>
            <a:endParaRPr b="0" i="0" sz="600" u="none" cap="none" strike="noStrike">
              <a:solidFill>
                <a:srgbClr val="000000"/>
              </a:solidFill>
              <a:latin typeface="Roboto"/>
              <a:ea typeface="Roboto"/>
              <a:cs typeface="Roboto"/>
              <a:sym typeface="Roboto"/>
            </a:endParaRPr>
          </a:p>
        </p:txBody>
      </p:sp>
      <p:sp>
        <p:nvSpPr>
          <p:cNvPr id="465" name="Google Shape;465;p14"/>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466" name="Google Shape;466;p14"/>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7.24 / 10</a:t>
            </a:r>
            <a:endParaRPr b="1" i="0" sz="600" u="none" cap="none" strike="noStrike">
              <a:solidFill>
                <a:schemeClr val="accent5"/>
              </a:solidFill>
              <a:latin typeface="Roboto"/>
              <a:ea typeface="Roboto"/>
              <a:cs typeface="Roboto"/>
              <a:sym typeface="Roboto"/>
            </a:endParaRPr>
          </a:p>
        </p:txBody>
      </p:sp>
      <p:sp>
        <p:nvSpPr>
          <p:cNvPr id="467" name="Google Shape;467;p14"/>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468" name="Google Shape;468;p14"/>
          <p:cNvSpPr txBox="1"/>
          <p:nvPr/>
        </p:nvSpPr>
        <p:spPr>
          <a:xfrm>
            <a:off x="8497869" y="4355100"/>
            <a:ext cx="319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250</a:t>
            </a:r>
            <a:endParaRPr b="0" i="0" sz="600" u="none" cap="none" strike="noStrike">
              <a:solidFill>
                <a:srgbClr val="000000"/>
              </a:solidFill>
              <a:latin typeface="Roboto"/>
              <a:ea typeface="Roboto"/>
              <a:cs typeface="Roboto"/>
              <a:sym typeface="Roboto"/>
            </a:endParaRPr>
          </a:p>
        </p:txBody>
      </p:sp>
      <p:sp>
        <p:nvSpPr>
          <p:cNvPr id="469" name="Google Shape;469;p14"/>
          <p:cNvSpPr txBox="1"/>
          <p:nvPr/>
        </p:nvSpPr>
        <p:spPr>
          <a:xfrm>
            <a:off x="391619" y="4355100"/>
            <a:ext cx="319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250</a:t>
            </a:r>
            <a:endParaRPr b="0" i="0" sz="600" u="none" cap="none" strike="noStrike">
              <a:solidFill>
                <a:srgbClr val="000000"/>
              </a:solidFill>
              <a:latin typeface="Roboto"/>
              <a:ea typeface="Roboto"/>
              <a:cs typeface="Roboto"/>
              <a:sym typeface="Roboto"/>
            </a:endParaRPr>
          </a:p>
        </p:txBody>
      </p:sp>
      <p:sp>
        <p:nvSpPr>
          <p:cNvPr id="470" name="Google Shape;470;p14"/>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471" name="Google Shape;471;p14"/>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472" name="Google Shape;472;p14"/>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7.39 / 10</a:t>
            </a:r>
            <a:endParaRPr b="1" i="0" sz="600" u="none" cap="none" strike="noStrike">
              <a:solidFill>
                <a:schemeClr val="accent5"/>
              </a:solidFill>
              <a:latin typeface="Roboto"/>
              <a:ea typeface="Roboto"/>
              <a:cs typeface="Roboto"/>
              <a:sym typeface="Roboto"/>
            </a:endParaRPr>
          </a:p>
        </p:txBody>
      </p:sp>
      <p:sp>
        <p:nvSpPr>
          <p:cNvPr id="473" name="Google Shape;473;p14"/>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474" name="Google Shape;474;p14"/>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7.27 / 10</a:t>
            </a:r>
            <a:endParaRPr b="1" i="0" sz="600" u="none" cap="none" strike="noStrike">
              <a:solidFill>
                <a:schemeClr val="accent5"/>
              </a:solidFill>
              <a:latin typeface="Roboto"/>
              <a:ea typeface="Roboto"/>
              <a:cs typeface="Roboto"/>
              <a:sym typeface="Roboto"/>
            </a:endParaRPr>
          </a:p>
        </p:txBody>
      </p:sp>
      <p:sp>
        <p:nvSpPr>
          <p:cNvPr id="475" name="Google Shape;475;p14"/>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476" name="Google Shape;476;p14"/>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7.77 / 10</a:t>
            </a:r>
            <a:endParaRPr b="1" i="0" sz="600" u="none" cap="none" strike="noStrike">
              <a:solidFill>
                <a:schemeClr val="accent5"/>
              </a:solidFill>
              <a:latin typeface="Roboto"/>
              <a:ea typeface="Roboto"/>
              <a:cs typeface="Roboto"/>
              <a:sym typeface="Roboto"/>
            </a:endParaRPr>
          </a:p>
        </p:txBody>
      </p:sp>
      <p:sp>
        <p:nvSpPr>
          <p:cNvPr id="477" name="Google Shape;477;p14"/>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478" name="Google Shape;478;p14"/>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7.64 / 10</a:t>
            </a:r>
            <a:endParaRPr b="1" i="0" sz="600" u="none" cap="none" strike="noStrike">
              <a:solidFill>
                <a:schemeClr val="accent5"/>
              </a:solidFill>
              <a:latin typeface="Roboto"/>
              <a:ea typeface="Roboto"/>
              <a:cs typeface="Roboto"/>
              <a:sym typeface="Roboto"/>
            </a:endParaRPr>
          </a:p>
        </p:txBody>
      </p:sp>
      <p:sp>
        <p:nvSpPr>
          <p:cNvPr id="479" name="Google Shape;479;p14"/>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7.65 / 10</a:t>
            </a:r>
            <a:endParaRPr b="1" i="0" sz="600" u="none" cap="none" strike="noStrike">
              <a:solidFill>
                <a:schemeClr val="accent5"/>
              </a:solidFill>
              <a:latin typeface="Roboto"/>
              <a:ea typeface="Roboto"/>
              <a:cs typeface="Roboto"/>
              <a:sym typeface="Roboto"/>
            </a:endParaRPr>
          </a:p>
        </p:txBody>
      </p:sp>
      <p:sp>
        <p:nvSpPr>
          <p:cNvPr id="480" name="Google Shape;480;p14"/>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15"/>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486" name="Google Shape;486;p15"/>
          <p:cNvSpPr txBox="1"/>
          <p:nvPr/>
        </p:nvSpPr>
        <p:spPr>
          <a:xfrm>
            <a:off x="833725" y="114575"/>
            <a:ext cx="66573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Initiative Creation – Average vs. Median Time on Page</a:t>
            </a:r>
            <a:endParaRPr b="0" i="0" sz="1800" u="none" cap="none" strike="noStrike">
              <a:solidFill>
                <a:srgbClr val="000000"/>
              </a:solidFill>
              <a:latin typeface="Roboto Light"/>
              <a:ea typeface="Roboto Light"/>
              <a:cs typeface="Roboto Light"/>
              <a:sym typeface="Roboto Light"/>
            </a:endParaRPr>
          </a:p>
        </p:txBody>
      </p:sp>
      <p:cxnSp>
        <p:nvCxnSpPr>
          <p:cNvPr id="487" name="Google Shape;487;p15"/>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488" name="Google Shape;488;p1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489" name="Google Shape;489;p1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7.00 / 10</a:t>
            </a:r>
            <a:endParaRPr b="1" i="0" sz="600" u="none" cap="none" strike="noStrike">
              <a:solidFill>
                <a:schemeClr val="accent5"/>
              </a:solidFill>
              <a:latin typeface="Roboto"/>
              <a:ea typeface="Roboto"/>
              <a:cs typeface="Roboto"/>
              <a:sym typeface="Roboto"/>
            </a:endParaRPr>
          </a:p>
        </p:txBody>
      </p:sp>
      <p:pic>
        <p:nvPicPr>
          <p:cNvPr id="490" name="Google Shape;490;p15" title="Chart"/>
          <p:cNvPicPr preferRelativeResize="0"/>
          <p:nvPr/>
        </p:nvPicPr>
        <p:blipFill rotWithShape="1">
          <a:blip r:embed="rId3">
            <a:alphaModFix/>
          </a:blip>
          <a:srcRect b="16028" l="0" r="4187" t="0"/>
          <a:stretch/>
        </p:blipFill>
        <p:spPr>
          <a:xfrm>
            <a:off x="576375" y="939175"/>
            <a:ext cx="7656527" cy="3569976"/>
          </a:xfrm>
          <a:prstGeom prst="rect">
            <a:avLst/>
          </a:prstGeom>
          <a:noFill/>
          <a:ln>
            <a:noFill/>
          </a:ln>
        </p:spPr>
      </p:pic>
      <p:pic>
        <p:nvPicPr>
          <p:cNvPr id="491" name="Google Shape;491;p15" title="Chart"/>
          <p:cNvPicPr preferRelativeResize="0"/>
          <p:nvPr/>
        </p:nvPicPr>
        <p:blipFill rotWithShape="1">
          <a:blip r:embed="rId4">
            <a:alphaModFix/>
          </a:blip>
          <a:srcRect b="21104" l="7364" r="0" t="0"/>
          <a:stretch/>
        </p:blipFill>
        <p:spPr>
          <a:xfrm>
            <a:off x="1423900" y="939175"/>
            <a:ext cx="6963973" cy="3352900"/>
          </a:xfrm>
          <a:prstGeom prst="rect">
            <a:avLst/>
          </a:prstGeom>
          <a:noFill/>
          <a:ln>
            <a:noFill/>
          </a:ln>
        </p:spPr>
      </p:pic>
      <p:sp>
        <p:nvSpPr>
          <p:cNvPr id="492" name="Google Shape;492;p15"/>
          <p:cNvSpPr txBox="1"/>
          <p:nvPr/>
        </p:nvSpPr>
        <p:spPr>
          <a:xfrm rot="-5400000">
            <a:off x="138368" y="2457438"/>
            <a:ext cx="1066800" cy="22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Roboto"/>
                <a:ea typeface="Roboto"/>
                <a:cs typeface="Roboto"/>
                <a:sym typeface="Roboto"/>
              </a:rPr>
              <a:t>Time on Page (min)</a:t>
            </a:r>
            <a:endParaRPr b="0" i="0" sz="700" u="none" cap="none" strike="noStrike">
              <a:solidFill>
                <a:srgbClr val="999999"/>
              </a:solidFill>
              <a:latin typeface="Roboto"/>
              <a:ea typeface="Roboto"/>
              <a:cs typeface="Roboto"/>
              <a:sym typeface="Roboto"/>
            </a:endParaRPr>
          </a:p>
        </p:txBody>
      </p:sp>
      <p:sp>
        <p:nvSpPr>
          <p:cNvPr id="493" name="Google Shape;493;p15"/>
          <p:cNvSpPr txBox="1"/>
          <p:nvPr/>
        </p:nvSpPr>
        <p:spPr>
          <a:xfrm rot="5400000">
            <a:off x="8034193" y="2457438"/>
            <a:ext cx="1066800" cy="22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Roboto"/>
                <a:ea typeface="Roboto"/>
                <a:cs typeface="Roboto"/>
                <a:sym typeface="Roboto"/>
              </a:rPr>
              <a:t>Number of Users</a:t>
            </a:r>
            <a:endParaRPr b="0" i="0" sz="700" u="none" cap="none" strike="noStrike">
              <a:solidFill>
                <a:srgbClr val="999999"/>
              </a:solidFill>
              <a:latin typeface="Roboto"/>
              <a:ea typeface="Roboto"/>
              <a:cs typeface="Roboto"/>
              <a:sym typeface="Roboto"/>
            </a:endParaRPr>
          </a:p>
        </p:txBody>
      </p:sp>
      <p:sp>
        <p:nvSpPr>
          <p:cNvPr id="494" name="Google Shape;494;p1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6.56 / 10</a:t>
            </a:r>
            <a:endParaRPr b="1" i="0" sz="600" u="none" cap="none" strike="noStrike">
              <a:solidFill>
                <a:schemeClr val="accent5"/>
              </a:solidFill>
              <a:latin typeface="Roboto"/>
              <a:ea typeface="Roboto"/>
              <a:cs typeface="Roboto"/>
              <a:sym typeface="Roboto"/>
            </a:endParaRPr>
          </a:p>
        </p:txBody>
      </p:sp>
      <p:sp>
        <p:nvSpPr>
          <p:cNvPr id="495" name="Google Shape;495;p1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496" name="Google Shape;496;p1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6.05 / 10</a:t>
            </a:r>
            <a:endParaRPr b="1" i="0" sz="600" u="none" cap="none" strike="noStrike">
              <a:solidFill>
                <a:schemeClr val="accent5"/>
              </a:solidFill>
              <a:latin typeface="Roboto"/>
              <a:ea typeface="Roboto"/>
              <a:cs typeface="Roboto"/>
              <a:sym typeface="Roboto"/>
            </a:endParaRPr>
          </a:p>
        </p:txBody>
      </p:sp>
      <p:sp>
        <p:nvSpPr>
          <p:cNvPr id="497" name="Google Shape;497;p1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498" name="Google Shape;498;p1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499" name="Google Shape;499;p1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7.06 / 10</a:t>
            </a:r>
            <a:endParaRPr b="1" i="0" sz="600" u="none" cap="none" strike="noStrike">
              <a:solidFill>
                <a:schemeClr val="accent5"/>
              </a:solidFill>
              <a:latin typeface="Roboto"/>
              <a:ea typeface="Roboto"/>
              <a:cs typeface="Roboto"/>
              <a:sym typeface="Roboto"/>
            </a:endParaRPr>
          </a:p>
        </p:txBody>
      </p:sp>
      <p:sp>
        <p:nvSpPr>
          <p:cNvPr id="500" name="Google Shape;500;p1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501" name="Google Shape;501;p1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502" name="Google Shape;502;p1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7.24 / 10</a:t>
            </a:r>
            <a:endParaRPr b="1" i="0" sz="600" u="none" cap="none" strike="noStrike">
              <a:solidFill>
                <a:schemeClr val="accent5"/>
              </a:solidFill>
              <a:latin typeface="Roboto"/>
              <a:ea typeface="Roboto"/>
              <a:cs typeface="Roboto"/>
              <a:sym typeface="Roboto"/>
            </a:endParaRPr>
          </a:p>
        </p:txBody>
      </p:sp>
      <p:sp>
        <p:nvSpPr>
          <p:cNvPr id="503" name="Google Shape;503;p1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504" name="Google Shape;504;p1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505" name="Google Shape;505;p1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506" name="Google Shape;506;p1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7.39 / 10</a:t>
            </a:r>
            <a:endParaRPr b="1" i="0" sz="600" u="none" cap="none" strike="noStrike">
              <a:solidFill>
                <a:schemeClr val="accent5"/>
              </a:solidFill>
              <a:latin typeface="Roboto"/>
              <a:ea typeface="Roboto"/>
              <a:cs typeface="Roboto"/>
              <a:sym typeface="Roboto"/>
            </a:endParaRPr>
          </a:p>
        </p:txBody>
      </p:sp>
      <p:sp>
        <p:nvSpPr>
          <p:cNvPr id="507" name="Google Shape;507;p1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508" name="Google Shape;508;p1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7.27 / 10</a:t>
            </a:r>
            <a:endParaRPr b="1" i="0" sz="600" u="none" cap="none" strike="noStrike">
              <a:solidFill>
                <a:schemeClr val="accent5"/>
              </a:solidFill>
              <a:latin typeface="Roboto"/>
              <a:ea typeface="Roboto"/>
              <a:cs typeface="Roboto"/>
              <a:sym typeface="Roboto"/>
            </a:endParaRPr>
          </a:p>
        </p:txBody>
      </p:sp>
      <p:sp>
        <p:nvSpPr>
          <p:cNvPr id="509" name="Google Shape;509;p1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510" name="Google Shape;510;p1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7.77 / 10</a:t>
            </a:r>
            <a:endParaRPr b="1" i="0" sz="600" u="none" cap="none" strike="noStrike">
              <a:solidFill>
                <a:schemeClr val="accent5"/>
              </a:solidFill>
              <a:latin typeface="Roboto"/>
              <a:ea typeface="Roboto"/>
              <a:cs typeface="Roboto"/>
              <a:sym typeface="Roboto"/>
            </a:endParaRPr>
          </a:p>
        </p:txBody>
      </p:sp>
      <p:sp>
        <p:nvSpPr>
          <p:cNvPr id="511" name="Google Shape;511;p1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512" name="Google Shape;512;p1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7.64 / 10</a:t>
            </a:r>
            <a:endParaRPr b="1" i="0" sz="600" u="none" cap="none" strike="noStrike">
              <a:solidFill>
                <a:schemeClr val="accent5"/>
              </a:solidFill>
              <a:latin typeface="Roboto"/>
              <a:ea typeface="Roboto"/>
              <a:cs typeface="Roboto"/>
              <a:sym typeface="Roboto"/>
            </a:endParaRPr>
          </a:p>
        </p:txBody>
      </p:sp>
      <p:sp>
        <p:nvSpPr>
          <p:cNvPr id="513" name="Google Shape;513;p1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7.65 / 10</a:t>
            </a:r>
            <a:endParaRPr b="1" i="0" sz="600" u="none" cap="none" strike="noStrike">
              <a:solidFill>
                <a:schemeClr val="accent5"/>
              </a:solidFill>
              <a:latin typeface="Roboto"/>
              <a:ea typeface="Roboto"/>
              <a:cs typeface="Roboto"/>
              <a:sym typeface="Roboto"/>
            </a:endParaRPr>
          </a:p>
        </p:txBody>
      </p:sp>
      <p:sp>
        <p:nvSpPr>
          <p:cNvPr id="514" name="Google Shape;514;p1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16" title="Chart"/>
          <p:cNvPicPr preferRelativeResize="0"/>
          <p:nvPr/>
        </p:nvPicPr>
        <p:blipFill rotWithShape="1">
          <a:blip r:embed="rId3">
            <a:alphaModFix/>
          </a:blip>
          <a:srcRect b="0" l="0" r="0" t="0"/>
          <a:stretch/>
        </p:blipFill>
        <p:spPr>
          <a:xfrm>
            <a:off x="4862350" y="893313"/>
            <a:ext cx="3745801" cy="1880025"/>
          </a:xfrm>
          <a:prstGeom prst="rect">
            <a:avLst/>
          </a:prstGeom>
          <a:noFill/>
          <a:ln>
            <a:noFill/>
          </a:ln>
        </p:spPr>
      </p:pic>
      <p:pic>
        <p:nvPicPr>
          <p:cNvPr id="520" name="Google Shape;520;p16" title="Chart"/>
          <p:cNvPicPr preferRelativeResize="0"/>
          <p:nvPr/>
        </p:nvPicPr>
        <p:blipFill rotWithShape="1">
          <a:blip r:embed="rId4">
            <a:alphaModFix/>
          </a:blip>
          <a:srcRect b="7379" l="5024" r="0" t="2073"/>
          <a:stretch/>
        </p:blipFill>
        <p:spPr>
          <a:xfrm>
            <a:off x="937150" y="863500"/>
            <a:ext cx="2934893" cy="1767300"/>
          </a:xfrm>
          <a:prstGeom prst="rect">
            <a:avLst/>
          </a:prstGeom>
          <a:noFill/>
          <a:ln>
            <a:noFill/>
          </a:ln>
        </p:spPr>
      </p:pic>
      <p:sp>
        <p:nvSpPr>
          <p:cNvPr id="521" name="Google Shape;521;p16"/>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522" name="Google Shape;522;p16"/>
          <p:cNvSpPr txBox="1"/>
          <p:nvPr/>
        </p:nvSpPr>
        <p:spPr>
          <a:xfrm>
            <a:off x="833725" y="114575"/>
            <a:ext cx="61767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Initiative Creation – External Clients vs. Platform Solutions</a:t>
            </a:r>
            <a:endParaRPr b="0" i="0" sz="1800" u="none" cap="none" strike="noStrike">
              <a:solidFill>
                <a:srgbClr val="000000"/>
              </a:solidFill>
              <a:latin typeface="Roboto Light"/>
              <a:ea typeface="Roboto Light"/>
              <a:cs typeface="Roboto Light"/>
              <a:sym typeface="Roboto Light"/>
            </a:endParaRPr>
          </a:p>
        </p:txBody>
      </p:sp>
      <p:cxnSp>
        <p:nvCxnSpPr>
          <p:cNvPr id="523" name="Google Shape;523;p16"/>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524" name="Google Shape;524;p16"/>
          <p:cNvSpPr txBox="1"/>
          <p:nvPr/>
        </p:nvSpPr>
        <p:spPr>
          <a:xfrm>
            <a:off x="374325" y="954821"/>
            <a:ext cx="620100" cy="1736100"/>
          </a:xfrm>
          <a:prstGeom prst="rect">
            <a:avLst/>
          </a:prstGeom>
          <a:noFill/>
          <a:ln>
            <a:noFill/>
          </a:ln>
        </p:spPr>
        <p:txBody>
          <a:bodyPr anchorCtr="0" anchor="t" bIns="91425" lIns="91425" spcFirstLastPara="1" rIns="91425" wrap="square" tIns="91425">
            <a:spAutoFit/>
          </a:bodyPr>
          <a:lstStyle/>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Aug ‘21</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Sep ‘21</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Oct ‘21</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Nov ‘21</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Dec ‘21</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Jan ‘22</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Feb ‘22</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Mar ‘22</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Apr ‘22</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May ‘22</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Jun ‘22</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Jul ‘22</a:t>
            </a:r>
            <a:endParaRPr b="1" i="0" sz="400" u="none" cap="none" strike="noStrike">
              <a:solidFill>
                <a:srgbClr val="000000"/>
              </a:solidFill>
              <a:latin typeface="Roboto"/>
              <a:ea typeface="Roboto"/>
              <a:cs typeface="Roboto"/>
              <a:sym typeface="Roboto"/>
            </a:endParaRPr>
          </a:p>
        </p:txBody>
      </p:sp>
      <p:sp>
        <p:nvSpPr>
          <p:cNvPr id="525" name="Google Shape;525;p16"/>
          <p:cNvSpPr txBox="1"/>
          <p:nvPr/>
        </p:nvSpPr>
        <p:spPr>
          <a:xfrm>
            <a:off x="3752349" y="942863"/>
            <a:ext cx="407700" cy="17361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Aug ‘22</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Sep ‘22</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Oct ‘22</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Nov ‘22</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Dec ‘22</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Jan ‘23</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Feb ‘23</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Mar ‘23</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Apr ‘23</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May ‘23</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Jun ‘23</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Jul ‘23</a:t>
            </a:r>
            <a:endParaRPr b="1" i="0" sz="400" u="none" cap="none" strike="noStrike">
              <a:solidFill>
                <a:srgbClr val="000000"/>
              </a:solidFill>
              <a:latin typeface="Roboto"/>
              <a:ea typeface="Roboto"/>
              <a:cs typeface="Roboto"/>
              <a:sym typeface="Roboto"/>
            </a:endParaRPr>
          </a:p>
        </p:txBody>
      </p:sp>
      <p:sp>
        <p:nvSpPr>
          <p:cNvPr id="526" name="Google Shape;526;p16"/>
          <p:cNvSpPr txBox="1"/>
          <p:nvPr/>
        </p:nvSpPr>
        <p:spPr>
          <a:xfrm>
            <a:off x="2255959" y="2535915"/>
            <a:ext cx="2004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0</a:t>
            </a:r>
            <a:endParaRPr b="0" i="0" sz="400" u="none" cap="none" strike="noStrike">
              <a:solidFill>
                <a:srgbClr val="000000"/>
              </a:solidFill>
              <a:latin typeface="Roboto"/>
              <a:ea typeface="Roboto"/>
              <a:cs typeface="Roboto"/>
              <a:sym typeface="Roboto"/>
            </a:endParaRPr>
          </a:p>
        </p:txBody>
      </p:sp>
      <p:sp>
        <p:nvSpPr>
          <p:cNvPr id="527" name="Google Shape;527;p16"/>
          <p:cNvSpPr txBox="1"/>
          <p:nvPr/>
        </p:nvSpPr>
        <p:spPr>
          <a:xfrm>
            <a:off x="1910966" y="2535912"/>
            <a:ext cx="2718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100</a:t>
            </a:r>
            <a:endParaRPr b="0" i="0" sz="400" u="none" cap="none" strike="noStrike">
              <a:solidFill>
                <a:srgbClr val="000000"/>
              </a:solidFill>
              <a:latin typeface="Roboto"/>
              <a:ea typeface="Roboto"/>
              <a:cs typeface="Roboto"/>
              <a:sym typeface="Roboto"/>
            </a:endParaRPr>
          </a:p>
        </p:txBody>
      </p:sp>
      <p:sp>
        <p:nvSpPr>
          <p:cNvPr id="528" name="Google Shape;528;p16"/>
          <p:cNvSpPr txBox="1"/>
          <p:nvPr/>
        </p:nvSpPr>
        <p:spPr>
          <a:xfrm>
            <a:off x="2548567" y="2535912"/>
            <a:ext cx="2718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100</a:t>
            </a:r>
            <a:endParaRPr b="0" i="0" sz="400" u="none" cap="none" strike="noStrike">
              <a:solidFill>
                <a:srgbClr val="000000"/>
              </a:solidFill>
              <a:latin typeface="Roboto"/>
              <a:ea typeface="Roboto"/>
              <a:cs typeface="Roboto"/>
              <a:sym typeface="Roboto"/>
            </a:endParaRPr>
          </a:p>
        </p:txBody>
      </p:sp>
      <p:sp>
        <p:nvSpPr>
          <p:cNvPr id="529" name="Google Shape;529;p16"/>
          <p:cNvSpPr txBox="1"/>
          <p:nvPr/>
        </p:nvSpPr>
        <p:spPr>
          <a:xfrm>
            <a:off x="2943788" y="2535912"/>
            <a:ext cx="3192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200</a:t>
            </a:r>
            <a:endParaRPr b="0" i="0" sz="400" u="none" cap="none" strike="noStrike">
              <a:solidFill>
                <a:srgbClr val="000000"/>
              </a:solidFill>
              <a:latin typeface="Roboto"/>
              <a:ea typeface="Roboto"/>
              <a:cs typeface="Roboto"/>
              <a:sym typeface="Roboto"/>
            </a:endParaRPr>
          </a:p>
        </p:txBody>
      </p:sp>
      <p:sp>
        <p:nvSpPr>
          <p:cNvPr id="530" name="Google Shape;530;p16"/>
          <p:cNvSpPr txBox="1"/>
          <p:nvPr/>
        </p:nvSpPr>
        <p:spPr>
          <a:xfrm>
            <a:off x="1532232" y="2535912"/>
            <a:ext cx="3192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200</a:t>
            </a:r>
            <a:endParaRPr b="0" i="0" sz="400" u="none" cap="none" strike="noStrike">
              <a:solidFill>
                <a:srgbClr val="000000"/>
              </a:solidFill>
              <a:latin typeface="Roboto"/>
              <a:ea typeface="Roboto"/>
              <a:cs typeface="Roboto"/>
              <a:sym typeface="Roboto"/>
            </a:endParaRPr>
          </a:p>
        </p:txBody>
      </p:sp>
      <p:sp>
        <p:nvSpPr>
          <p:cNvPr id="531" name="Google Shape;531;p16"/>
          <p:cNvSpPr txBox="1"/>
          <p:nvPr/>
        </p:nvSpPr>
        <p:spPr>
          <a:xfrm>
            <a:off x="1139840" y="2535912"/>
            <a:ext cx="3192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300</a:t>
            </a:r>
            <a:endParaRPr b="0" i="0" sz="400" u="none" cap="none" strike="noStrike">
              <a:solidFill>
                <a:srgbClr val="000000"/>
              </a:solidFill>
              <a:latin typeface="Roboto"/>
              <a:ea typeface="Roboto"/>
              <a:cs typeface="Roboto"/>
              <a:sym typeface="Roboto"/>
            </a:endParaRPr>
          </a:p>
        </p:txBody>
      </p:sp>
      <p:sp>
        <p:nvSpPr>
          <p:cNvPr id="532" name="Google Shape;532;p16"/>
          <p:cNvSpPr txBox="1"/>
          <p:nvPr/>
        </p:nvSpPr>
        <p:spPr>
          <a:xfrm>
            <a:off x="3334076" y="2535912"/>
            <a:ext cx="3192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300</a:t>
            </a:r>
            <a:endParaRPr b="0" i="0" sz="400" u="none" cap="none" strike="noStrike">
              <a:solidFill>
                <a:srgbClr val="000000"/>
              </a:solidFill>
              <a:latin typeface="Roboto"/>
              <a:ea typeface="Roboto"/>
              <a:cs typeface="Roboto"/>
              <a:sym typeface="Roboto"/>
            </a:endParaRPr>
          </a:p>
        </p:txBody>
      </p:sp>
      <p:sp>
        <p:nvSpPr>
          <p:cNvPr id="533" name="Google Shape;533;p16"/>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534" name="Google Shape;534;p16"/>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7.00 / 10</a:t>
            </a:r>
            <a:endParaRPr b="1" i="0" sz="600" u="none" cap="none" strike="noStrike">
              <a:solidFill>
                <a:schemeClr val="accent5"/>
              </a:solidFill>
              <a:latin typeface="Roboto"/>
              <a:ea typeface="Roboto"/>
              <a:cs typeface="Roboto"/>
              <a:sym typeface="Roboto"/>
            </a:endParaRPr>
          </a:p>
        </p:txBody>
      </p:sp>
      <p:cxnSp>
        <p:nvCxnSpPr>
          <p:cNvPr id="535" name="Google Shape;535;p16"/>
          <p:cNvCxnSpPr/>
          <p:nvPr/>
        </p:nvCxnSpPr>
        <p:spPr>
          <a:xfrm rot="10800000">
            <a:off x="4572000" y="904380"/>
            <a:ext cx="0" cy="1767300"/>
          </a:xfrm>
          <a:prstGeom prst="straightConnector1">
            <a:avLst/>
          </a:prstGeom>
          <a:noFill/>
          <a:ln cap="flat" cmpd="sng" w="9525">
            <a:solidFill>
              <a:srgbClr val="EFEFEF"/>
            </a:solidFill>
            <a:prstDash val="solid"/>
            <a:round/>
            <a:headEnd len="sm" w="sm" type="none"/>
            <a:tailEnd len="sm" w="sm" type="none"/>
          </a:ln>
        </p:spPr>
      </p:cxnSp>
      <p:sp>
        <p:nvSpPr>
          <p:cNvPr id="536" name="Google Shape;536;p16"/>
          <p:cNvSpPr txBox="1"/>
          <p:nvPr/>
        </p:nvSpPr>
        <p:spPr>
          <a:xfrm>
            <a:off x="374334" y="614371"/>
            <a:ext cx="32829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External Clients: Initiatives Created vs. Abandoned (YoY)</a:t>
            </a:r>
            <a:endParaRPr b="0" i="0" sz="800" u="none" cap="none" strike="noStrike">
              <a:solidFill>
                <a:srgbClr val="000000"/>
              </a:solidFill>
              <a:latin typeface="Roboto"/>
              <a:ea typeface="Roboto"/>
              <a:cs typeface="Roboto"/>
              <a:sym typeface="Roboto"/>
            </a:endParaRPr>
          </a:p>
        </p:txBody>
      </p:sp>
      <p:sp>
        <p:nvSpPr>
          <p:cNvPr id="537" name="Google Shape;537;p16"/>
          <p:cNvSpPr txBox="1"/>
          <p:nvPr/>
        </p:nvSpPr>
        <p:spPr>
          <a:xfrm>
            <a:off x="4755284" y="614371"/>
            <a:ext cx="32829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Initiatives Launched: External Clients vs. Platform Solutions Team</a:t>
            </a:r>
            <a:endParaRPr b="0" i="0" sz="800" u="none" cap="none" strike="noStrike">
              <a:solidFill>
                <a:srgbClr val="000000"/>
              </a:solidFill>
              <a:latin typeface="Roboto"/>
              <a:ea typeface="Roboto"/>
              <a:cs typeface="Roboto"/>
              <a:sym typeface="Roboto"/>
            </a:endParaRPr>
          </a:p>
        </p:txBody>
      </p:sp>
      <p:cxnSp>
        <p:nvCxnSpPr>
          <p:cNvPr id="538" name="Google Shape;538;p16"/>
          <p:cNvCxnSpPr/>
          <p:nvPr/>
        </p:nvCxnSpPr>
        <p:spPr>
          <a:xfrm>
            <a:off x="406625" y="2826774"/>
            <a:ext cx="8546400" cy="0"/>
          </a:xfrm>
          <a:prstGeom prst="straightConnector1">
            <a:avLst/>
          </a:prstGeom>
          <a:noFill/>
          <a:ln cap="flat" cmpd="sng" w="9525">
            <a:solidFill>
              <a:srgbClr val="EFEFEF"/>
            </a:solidFill>
            <a:prstDash val="solid"/>
            <a:round/>
            <a:headEnd len="sm" w="sm" type="none"/>
            <a:tailEnd len="sm" w="sm" type="none"/>
          </a:ln>
        </p:spPr>
      </p:cxnSp>
      <p:pic>
        <p:nvPicPr>
          <p:cNvPr id="539" name="Google Shape;539;p16" title="Chart"/>
          <p:cNvPicPr preferRelativeResize="0"/>
          <p:nvPr/>
        </p:nvPicPr>
        <p:blipFill rotWithShape="1">
          <a:blip r:embed="rId5">
            <a:alphaModFix/>
          </a:blip>
          <a:srcRect b="7774" l="0" r="0" t="0"/>
          <a:stretch/>
        </p:blipFill>
        <p:spPr>
          <a:xfrm>
            <a:off x="168700" y="2892350"/>
            <a:ext cx="8649426" cy="2183825"/>
          </a:xfrm>
          <a:prstGeom prst="rect">
            <a:avLst/>
          </a:prstGeom>
          <a:noFill/>
          <a:ln>
            <a:noFill/>
          </a:ln>
        </p:spPr>
      </p:pic>
      <p:sp>
        <p:nvSpPr>
          <p:cNvPr id="540" name="Google Shape;540;p16"/>
          <p:cNvSpPr txBox="1"/>
          <p:nvPr/>
        </p:nvSpPr>
        <p:spPr>
          <a:xfrm>
            <a:off x="221924" y="2750575"/>
            <a:ext cx="3583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Hold Co. Initiatives Launched: External Clients vs. Platform Solutions Team</a:t>
            </a:r>
            <a:endParaRPr b="0" i="0" sz="800" u="none" cap="none" strike="noStrike">
              <a:solidFill>
                <a:srgbClr val="000000"/>
              </a:solidFill>
              <a:latin typeface="Roboto"/>
              <a:ea typeface="Roboto"/>
              <a:cs typeface="Roboto"/>
              <a:sym typeface="Roboto"/>
            </a:endParaRPr>
          </a:p>
        </p:txBody>
      </p:sp>
      <p:sp>
        <p:nvSpPr>
          <p:cNvPr id="541" name="Google Shape;541;p16"/>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6.56 / 10</a:t>
            </a:r>
            <a:endParaRPr b="1" i="0" sz="600" u="none" cap="none" strike="noStrike">
              <a:solidFill>
                <a:schemeClr val="accent5"/>
              </a:solidFill>
              <a:latin typeface="Roboto"/>
              <a:ea typeface="Roboto"/>
              <a:cs typeface="Roboto"/>
              <a:sym typeface="Roboto"/>
            </a:endParaRPr>
          </a:p>
        </p:txBody>
      </p:sp>
      <p:sp>
        <p:nvSpPr>
          <p:cNvPr id="542" name="Google Shape;542;p16"/>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543" name="Google Shape;543;p16"/>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6.05 / 10</a:t>
            </a:r>
            <a:endParaRPr b="1" i="0" sz="600" u="none" cap="none" strike="noStrike">
              <a:solidFill>
                <a:schemeClr val="accent5"/>
              </a:solidFill>
              <a:latin typeface="Roboto"/>
              <a:ea typeface="Roboto"/>
              <a:cs typeface="Roboto"/>
              <a:sym typeface="Roboto"/>
            </a:endParaRPr>
          </a:p>
        </p:txBody>
      </p:sp>
      <p:sp>
        <p:nvSpPr>
          <p:cNvPr id="544" name="Google Shape;544;p16"/>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545" name="Google Shape;545;p16"/>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546" name="Google Shape;546;p16"/>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7.06 / 10</a:t>
            </a:r>
            <a:endParaRPr b="1" i="0" sz="600" u="none" cap="none" strike="noStrike">
              <a:solidFill>
                <a:schemeClr val="accent5"/>
              </a:solidFill>
              <a:latin typeface="Roboto"/>
              <a:ea typeface="Roboto"/>
              <a:cs typeface="Roboto"/>
              <a:sym typeface="Roboto"/>
            </a:endParaRPr>
          </a:p>
        </p:txBody>
      </p:sp>
      <p:sp>
        <p:nvSpPr>
          <p:cNvPr id="547" name="Google Shape;547;p16"/>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548" name="Google Shape;548;p16"/>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549" name="Google Shape;549;p16"/>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7.24 / 10</a:t>
            </a:r>
            <a:endParaRPr b="1" i="0" sz="600" u="none" cap="none" strike="noStrike">
              <a:solidFill>
                <a:schemeClr val="accent5"/>
              </a:solidFill>
              <a:latin typeface="Roboto"/>
              <a:ea typeface="Roboto"/>
              <a:cs typeface="Roboto"/>
              <a:sym typeface="Roboto"/>
            </a:endParaRPr>
          </a:p>
        </p:txBody>
      </p:sp>
      <p:sp>
        <p:nvSpPr>
          <p:cNvPr id="550" name="Google Shape;550;p16"/>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551" name="Google Shape;551;p16"/>
          <p:cNvSpPr txBox="1"/>
          <p:nvPr/>
        </p:nvSpPr>
        <p:spPr>
          <a:xfrm>
            <a:off x="835040" y="2535912"/>
            <a:ext cx="3192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350</a:t>
            </a:r>
            <a:endParaRPr b="0" i="0" sz="400" u="none" cap="none" strike="noStrike">
              <a:solidFill>
                <a:srgbClr val="000000"/>
              </a:solidFill>
              <a:latin typeface="Roboto"/>
              <a:ea typeface="Roboto"/>
              <a:cs typeface="Roboto"/>
              <a:sym typeface="Roboto"/>
            </a:endParaRPr>
          </a:p>
        </p:txBody>
      </p:sp>
      <p:sp>
        <p:nvSpPr>
          <p:cNvPr id="552" name="Google Shape;552;p16"/>
          <p:cNvSpPr txBox="1"/>
          <p:nvPr/>
        </p:nvSpPr>
        <p:spPr>
          <a:xfrm>
            <a:off x="3654440" y="2535912"/>
            <a:ext cx="3192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350</a:t>
            </a:r>
            <a:endParaRPr b="0" i="0" sz="400" u="none" cap="none" strike="noStrike">
              <a:solidFill>
                <a:srgbClr val="000000"/>
              </a:solidFill>
              <a:latin typeface="Roboto"/>
              <a:ea typeface="Roboto"/>
              <a:cs typeface="Roboto"/>
              <a:sym typeface="Roboto"/>
            </a:endParaRPr>
          </a:p>
        </p:txBody>
      </p:sp>
      <p:sp>
        <p:nvSpPr>
          <p:cNvPr id="553" name="Google Shape;553;p16"/>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554" name="Google Shape;554;p16"/>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555" name="Google Shape;555;p16"/>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7.39 / 10</a:t>
            </a:r>
            <a:endParaRPr b="1" i="0" sz="600" u="none" cap="none" strike="noStrike">
              <a:solidFill>
                <a:schemeClr val="accent5"/>
              </a:solidFill>
              <a:latin typeface="Roboto"/>
              <a:ea typeface="Roboto"/>
              <a:cs typeface="Roboto"/>
              <a:sym typeface="Roboto"/>
            </a:endParaRPr>
          </a:p>
        </p:txBody>
      </p:sp>
      <p:sp>
        <p:nvSpPr>
          <p:cNvPr id="556" name="Google Shape;556;p16"/>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557" name="Google Shape;557;p16"/>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7.27 / 10</a:t>
            </a:r>
            <a:endParaRPr b="1" i="0" sz="600" u="none" cap="none" strike="noStrike">
              <a:solidFill>
                <a:schemeClr val="accent5"/>
              </a:solidFill>
              <a:latin typeface="Roboto"/>
              <a:ea typeface="Roboto"/>
              <a:cs typeface="Roboto"/>
              <a:sym typeface="Roboto"/>
            </a:endParaRPr>
          </a:p>
        </p:txBody>
      </p:sp>
      <p:sp>
        <p:nvSpPr>
          <p:cNvPr id="558" name="Google Shape;558;p16"/>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559" name="Google Shape;559;p16"/>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7.77 / 10</a:t>
            </a:r>
            <a:endParaRPr b="1" i="0" sz="600" u="none" cap="none" strike="noStrike">
              <a:solidFill>
                <a:schemeClr val="accent5"/>
              </a:solidFill>
              <a:latin typeface="Roboto"/>
              <a:ea typeface="Roboto"/>
              <a:cs typeface="Roboto"/>
              <a:sym typeface="Roboto"/>
            </a:endParaRPr>
          </a:p>
        </p:txBody>
      </p:sp>
      <p:sp>
        <p:nvSpPr>
          <p:cNvPr id="560" name="Google Shape;560;p16"/>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561" name="Google Shape;561;p16"/>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7.64 / 10</a:t>
            </a:r>
            <a:endParaRPr b="1" i="0" sz="600" u="none" cap="none" strike="noStrike">
              <a:solidFill>
                <a:schemeClr val="accent5"/>
              </a:solidFill>
              <a:latin typeface="Roboto"/>
              <a:ea typeface="Roboto"/>
              <a:cs typeface="Roboto"/>
              <a:sym typeface="Roboto"/>
            </a:endParaRPr>
          </a:p>
        </p:txBody>
      </p:sp>
      <p:sp>
        <p:nvSpPr>
          <p:cNvPr id="562" name="Google Shape;562;p16"/>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7.65 / 10</a:t>
            </a:r>
            <a:endParaRPr b="1" i="0" sz="600" u="none" cap="none" strike="noStrike">
              <a:solidFill>
                <a:schemeClr val="accent5"/>
              </a:solidFill>
              <a:latin typeface="Roboto"/>
              <a:ea typeface="Roboto"/>
              <a:cs typeface="Roboto"/>
              <a:sym typeface="Roboto"/>
            </a:endParaRPr>
          </a:p>
        </p:txBody>
      </p:sp>
      <p:sp>
        <p:nvSpPr>
          <p:cNvPr id="563" name="Google Shape;563;p16"/>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17"/>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569" name="Google Shape;569;p17"/>
          <p:cNvSpPr txBox="1"/>
          <p:nvPr/>
        </p:nvSpPr>
        <p:spPr>
          <a:xfrm>
            <a:off x="833725" y="114575"/>
            <a:ext cx="66573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Initiative Abandonment (2 or more)</a:t>
            </a:r>
            <a:endParaRPr b="0" i="0" sz="1800" u="none" cap="none" strike="noStrike">
              <a:solidFill>
                <a:srgbClr val="000000"/>
              </a:solidFill>
              <a:latin typeface="Roboto Light"/>
              <a:ea typeface="Roboto Light"/>
              <a:cs typeface="Roboto Light"/>
              <a:sym typeface="Roboto Light"/>
            </a:endParaRPr>
          </a:p>
        </p:txBody>
      </p:sp>
      <p:cxnSp>
        <p:nvCxnSpPr>
          <p:cNvPr id="570" name="Google Shape;570;p17"/>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571" name="Google Shape;571;p1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572" name="Google Shape;572;p17"/>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7.00 / 10</a:t>
            </a:r>
            <a:endParaRPr b="1" i="0" sz="600" u="none" cap="none" strike="noStrike">
              <a:solidFill>
                <a:schemeClr val="accent5"/>
              </a:solidFill>
              <a:latin typeface="Roboto"/>
              <a:ea typeface="Roboto"/>
              <a:cs typeface="Roboto"/>
              <a:sym typeface="Roboto"/>
            </a:endParaRPr>
          </a:p>
        </p:txBody>
      </p:sp>
      <p:graphicFrame>
        <p:nvGraphicFramePr>
          <p:cNvPr id="573" name="Google Shape;573;p17"/>
          <p:cNvGraphicFramePr/>
          <p:nvPr/>
        </p:nvGraphicFramePr>
        <p:xfrm>
          <a:off x="2984196" y="914083"/>
          <a:ext cx="3000000" cy="3000000"/>
        </p:xfrm>
        <a:graphic>
          <a:graphicData uri="http://schemas.openxmlformats.org/drawingml/2006/table">
            <a:tbl>
              <a:tblPr>
                <a:noFill/>
                <a:tableStyleId>{CADF2EE4-7DF5-4928-B463-9377BB128C64}</a:tableStyleId>
              </a:tblPr>
              <a:tblGrid>
                <a:gridCol w="1134025"/>
                <a:gridCol w="994425"/>
                <a:gridCol w="1047175"/>
              </a:tblGrid>
              <a:tr h="30717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Name</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Org</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Initiatives Abandoned</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r>
              <a:tr h="290000">
                <a:tc>
                  <a:txBody>
                    <a:bodyPr/>
                    <a:lstStyle/>
                    <a:p>
                      <a:pPr indent="0" lvl="0" marL="0" marR="0" rtl="0" algn="l">
                        <a:lnSpc>
                          <a:spcPct val="100000"/>
                        </a:lnSpc>
                        <a:spcBef>
                          <a:spcPts val="0"/>
                        </a:spcBef>
                        <a:spcAft>
                          <a:spcPts val="0"/>
                        </a:spcAft>
                        <a:buClr>
                          <a:schemeClr val="dk1"/>
                        </a:buClr>
                        <a:buSzPts val="1100"/>
                        <a:buFont typeface="Arial"/>
                        <a:buNone/>
                      </a:pPr>
                      <a:r>
                        <a:rPr b="1" lang="en" sz="700">
                          <a:solidFill>
                            <a:schemeClr val="dk1"/>
                          </a:solidFill>
                          <a:latin typeface="Roboto"/>
                          <a:ea typeface="Roboto"/>
                          <a:cs typeface="Roboto"/>
                          <a:sym typeface="Roboto"/>
                        </a:rPr>
                        <a:t>XXXXXX</a:t>
                      </a:r>
                      <a:endParaRPr b="1"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a:latin typeface="Roboto"/>
                          <a:ea typeface="Roboto"/>
                          <a:cs typeface="Roboto"/>
                          <a:sym typeface="Roboto"/>
                        </a:rPr>
                        <a:t>XXX</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10</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r>
              <a:tr h="290000">
                <a:tc>
                  <a:txBody>
                    <a:bodyPr/>
                    <a:lstStyle/>
                    <a:p>
                      <a:pPr indent="0" lvl="0" marL="0" rtl="0" algn="l">
                        <a:spcBef>
                          <a:spcPts val="0"/>
                        </a:spcBef>
                        <a:spcAft>
                          <a:spcPts val="0"/>
                        </a:spcAft>
                        <a:buClr>
                          <a:schemeClr val="dk1"/>
                        </a:buClr>
                        <a:buSzPts val="1100"/>
                        <a:buFont typeface="Arial"/>
                        <a:buNone/>
                      </a:pPr>
                      <a:r>
                        <a:rPr b="1" lang="en" sz="700">
                          <a:solidFill>
                            <a:schemeClr val="dk1"/>
                          </a:solidFill>
                          <a:latin typeface="Roboto"/>
                          <a:ea typeface="Roboto"/>
                          <a:cs typeface="Roboto"/>
                          <a:sym typeface="Roboto"/>
                        </a:rPr>
                        <a:t>XXXXXX</a:t>
                      </a:r>
                      <a:endParaRPr b="1"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6</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r>
              <a:tr h="290000">
                <a:tc>
                  <a:txBody>
                    <a:bodyPr/>
                    <a:lstStyle/>
                    <a:p>
                      <a:pPr indent="0" lvl="0" marL="0" rtl="0" algn="l">
                        <a:spcBef>
                          <a:spcPts val="0"/>
                        </a:spcBef>
                        <a:spcAft>
                          <a:spcPts val="0"/>
                        </a:spcAft>
                        <a:buClr>
                          <a:schemeClr val="dk1"/>
                        </a:buClr>
                        <a:buSzPts val="1100"/>
                        <a:buFont typeface="Arial"/>
                        <a:buNone/>
                      </a:pPr>
                      <a:r>
                        <a:rPr b="1" lang="en" sz="700">
                          <a:solidFill>
                            <a:schemeClr val="dk1"/>
                          </a:solidFill>
                          <a:latin typeface="Roboto"/>
                          <a:ea typeface="Roboto"/>
                          <a:cs typeface="Roboto"/>
                          <a:sym typeface="Roboto"/>
                        </a:rPr>
                        <a:t>XXXXXX</a:t>
                      </a:r>
                      <a:endParaRPr b="1"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5</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r>
              <a:tr h="290000">
                <a:tc>
                  <a:txBody>
                    <a:bodyPr/>
                    <a:lstStyle/>
                    <a:p>
                      <a:pPr indent="0" lvl="0" marL="0" rtl="0" algn="l">
                        <a:spcBef>
                          <a:spcPts val="0"/>
                        </a:spcBef>
                        <a:spcAft>
                          <a:spcPts val="0"/>
                        </a:spcAft>
                        <a:buClr>
                          <a:schemeClr val="dk1"/>
                        </a:buClr>
                        <a:buSzPts val="1100"/>
                        <a:buFont typeface="Arial"/>
                        <a:buNone/>
                      </a:pPr>
                      <a:r>
                        <a:rPr b="1" lang="en" sz="700">
                          <a:solidFill>
                            <a:schemeClr val="dk1"/>
                          </a:solidFill>
                          <a:latin typeface="Roboto"/>
                          <a:ea typeface="Roboto"/>
                          <a:cs typeface="Roboto"/>
                          <a:sym typeface="Roboto"/>
                        </a:rPr>
                        <a:t>XXXXXX</a:t>
                      </a:r>
                      <a:endParaRPr b="1"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5</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r>
              <a:tr h="290000">
                <a:tc>
                  <a:txBody>
                    <a:bodyPr/>
                    <a:lstStyle/>
                    <a:p>
                      <a:pPr indent="0" lvl="0" marL="0" rtl="0" algn="l">
                        <a:spcBef>
                          <a:spcPts val="0"/>
                        </a:spcBef>
                        <a:spcAft>
                          <a:spcPts val="0"/>
                        </a:spcAft>
                        <a:buClr>
                          <a:schemeClr val="dk1"/>
                        </a:buClr>
                        <a:buSzPts val="1100"/>
                        <a:buFont typeface="Arial"/>
                        <a:buNone/>
                      </a:pPr>
                      <a:r>
                        <a:rPr b="1" lang="en" sz="700">
                          <a:solidFill>
                            <a:schemeClr val="dk1"/>
                          </a:solidFill>
                          <a:latin typeface="Roboto"/>
                          <a:ea typeface="Roboto"/>
                          <a:cs typeface="Roboto"/>
                          <a:sym typeface="Roboto"/>
                        </a:rPr>
                        <a:t>XXXXXX</a:t>
                      </a:r>
                      <a:endParaRPr b="1"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4</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r>
              <a:tr h="290000">
                <a:tc>
                  <a:txBody>
                    <a:bodyPr/>
                    <a:lstStyle/>
                    <a:p>
                      <a:pPr indent="0" lvl="0" marL="0" rtl="0" algn="l">
                        <a:spcBef>
                          <a:spcPts val="0"/>
                        </a:spcBef>
                        <a:spcAft>
                          <a:spcPts val="0"/>
                        </a:spcAft>
                        <a:buClr>
                          <a:schemeClr val="dk1"/>
                        </a:buClr>
                        <a:buSzPts val="1100"/>
                        <a:buFont typeface="Arial"/>
                        <a:buNone/>
                      </a:pPr>
                      <a:r>
                        <a:rPr b="1" lang="en" sz="700">
                          <a:solidFill>
                            <a:schemeClr val="dk1"/>
                          </a:solidFill>
                          <a:latin typeface="Roboto"/>
                          <a:ea typeface="Roboto"/>
                          <a:cs typeface="Roboto"/>
                          <a:sym typeface="Roboto"/>
                        </a:rPr>
                        <a:t>XXXXXX</a:t>
                      </a:r>
                      <a:endParaRPr b="1"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4</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r>
              <a:tr h="290000">
                <a:tc>
                  <a:txBody>
                    <a:bodyPr/>
                    <a:lstStyle/>
                    <a:p>
                      <a:pPr indent="0" lvl="0" marL="0" rtl="0" algn="l">
                        <a:spcBef>
                          <a:spcPts val="0"/>
                        </a:spcBef>
                        <a:spcAft>
                          <a:spcPts val="0"/>
                        </a:spcAft>
                        <a:buClr>
                          <a:schemeClr val="dk1"/>
                        </a:buClr>
                        <a:buSzPts val="1100"/>
                        <a:buFont typeface="Arial"/>
                        <a:buNone/>
                      </a:pPr>
                      <a:r>
                        <a:rPr b="1" lang="en" sz="700">
                          <a:solidFill>
                            <a:schemeClr val="dk1"/>
                          </a:solidFill>
                          <a:latin typeface="Roboto"/>
                          <a:ea typeface="Roboto"/>
                          <a:cs typeface="Roboto"/>
                          <a:sym typeface="Roboto"/>
                        </a:rPr>
                        <a:t>XXXXXX</a:t>
                      </a:r>
                      <a:endParaRPr b="1"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4</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r>
              <a:tr h="290000">
                <a:tc>
                  <a:txBody>
                    <a:bodyPr/>
                    <a:lstStyle/>
                    <a:p>
                      <a:pPr indent="0" lvl="0" marL="0" rtl="0" algn="l">
                        <a:spcBef>
                          <a:spcPts val="0"/>
                        </a:spcBef>
                        <a:spcAft>
                          <a:spcPts val="0"/>
                        </a:spcAft>
                        <a:buClr>
                          <a:schemeClr val="dk1"/>
                        </a:buClr>
                        <a:buSzPts val="1100"/>
                        <a:buFont typeface="Arial"/>
                        <a:buNone/>
                      </a:pPr>
                      <a:r>
                        <a:rPr b="1" lang="en" sz="700">
                          <a:solidFill>
                            <a:schemeClr val="dk1"/>
                          </a:solidFill>
                          <a:latin typeface="Roboto"/>
                          <a:ea typeface="Roboto"/>
                          <a:cs typeface="Roboto"/>
                          <a:sym typeface="Roboto"/>
                        </a:rPr>
                        <a:t>XXXXXX</a:t>
                      </a:r>
                      <a:endParaRPr b="1"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4</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r>
              <a:tr h="290000">
                <a:tc>
                  <a:txBody>
                    <a:bodyPr/>
                    <a:lstStyle/>
                    <a:p>
                      <a:pPr indent="0" lvl="0" marL="0" rtl="0" algn="l">
                        <a:spcBef>
                          <a:spcPts val="0"/>
                        </a:spcBef>
                        <a:spcAft>
                          <a:spcPts val="0"/>
                        </a:spcAft>
                        <a:buClr>
                          <a:schemeClr val="dk1"/>
                        </a:buClr>
                        <a:buSzPts val="1100"/>
                        <a:buFont typeface="Arial"/>
                        <a:buNone/>
                      </a:pPr>
                      <a:r>
                        <a:rPr b="1" lang="en" sz="700">
                          <a:solidFill>
                            <a:schemeClr val="dk1"/>
                          </a:solidFill>
                          <a:latin typeface="Roboto"/>
                          <a:ea typeface="Roboto"/>
                          <a:cs typeface="Roboto"/>
                          <a:sym typeface="Roboto"/>
                        </a:rPr>
                        <a:t>XXXXXX</a:t>
                      </a:r>
                      <a:endParaRPr b="1"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3</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r>
              <a:tr h="290000">
                <a:tc>
                  <a:txBody>
                    <a:bodyPr/>
                    <a:lstStyle/>
                    <a:p>
                      <a:pPr indent="0" lvl="0" marL="0" rtl="0" algn="l">
                        <a:spcBef>
                          <a:spcPts val="0"/>
                        </a:spcBef>
                        <a:spcAft>
                          <a:spcPts val="0"/>
                        </a:spcAft>
                        <a:buClr>
                          <a:schemeClr val="dk1"/>
                        </a:buClr>
                        <a:buSzPts val="1100"/>
                        <a:buFont typeface="Arial"/>
                        <a:buNone/>
                      </a:pPr>
                      <a:r>
                        <a:rPr b="1" lang="en" sz="700">
                          <a:solidFill>
                            <a:schemeClr val="dk1"/>
                          </a:solidFill>
                          <a:latin typeface="Roboto"/>
                          <a:ea typeface="Roboto"/>
                          <a:cs typeface="Roboto"/>
                          <a:sym typeface="Roboto"/>
                        </a:rPr>
                        <a:t>XXXXXX</a:t>
                      </a:r>
                      <a:endParaRPr b="1"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3</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r>
            </a:tbl>
          </a:graphicData>
        </a:graphic>
      </p:graphicFrame>
      <p:sp>
        <p:nvSpPr>
          <p:cNvPr id="574" name="Google Shape;574;p17"/>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6.56 / 10</a:t>
            </a:r>
            <a:endParaRPr b="1" i="0" sz="600" u="none" cap="none" strike="noStrike">
              <a:solidFill>
                <a:schemeClr val="accent5"/>
              </a:solidFill>
              <a:latin typeface="Roboto"/>
              <a:ea typeface="Roboto"/>
              <a:cs typeface="Roboto"/>
              <a:sym typeface="Roboto"/>
            </a:endParaRPr>
          </a:p>
        </p:txBody>
      </p:sp>
      <p:sp>
        <p:nvSpPr>
          <p:cNvPr id="575" name="Google Shape;575;p17"/>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576" name="Google Shape;576;p17"/>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6.05 / 10</a:t>
            </a:r>
            <a:endParaRPr b="1" i="0" sz="600" u="none" cap="none" strike="noStrike">
              <a:solidFill>
                <a:schemeClr val="accent5"/>
              </a:solidFill>
              <a:latin typeface="Roboto"/>
              <a:ea typeface="Roboto"/>
              <a:cs typeface="Roboto"/>
              <a:sym typeface="Roboto"/>
            </a:endParaRPr>
          </a:p>
        </p:txBody>
      </p:sp>
      <p:sp>
        <p:nvSpPr>
          <p:cNvPr id="577" name="Google Shape;577;p1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578" name="Google Shape;578;p1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579" name="Google Shape;579;p17"/>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7.06 / 10</a:t>
            </a:r>
            <a:endParaRPr b="1" i="0" sz="600" u="none" cap="none" strike="noStrike">
              <a:solidFill>
                <a:schemeClr val="accent5"/>
              </a:solidFill>
              <a:latin typeface="Roboto"/>
              <a:ea typeface="Roboto"/>
              <a:cs typeface="Roboto"/>
              <a:sym typeface="Roboto"/>
            </a:endParaRPr>
          </a:p>
        </p:txBody>
      </p:sp>
      <p:sp>
        <p:nvSpPr>
          <p:cNvPr id="580" name="Google Shape;580;p1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581" name="Google Shape;581;p1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582" name="Google Shape;582;p17"/>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7.24 / 10</a:t>
            </a:r>
            <a:endParaRPr b="1" i="0" sz="600" u="none" cap="none" strike="noStrike">
              <a:solidFill>
                <a:schemeClr val="accent5"/>
              </a:solidFill>
              <a:latin typeface="Roboto"/>
              <a:ea typeface="Roboto"/>
              <a:cs typeface="Roboto"/>
              <a:sym typeface="Roboto"/>
            </a:endParaRPr>
          </a:p>
        </p:txBody>
      </p:sp>
      <p:sp>
        <p:nvSpPr>
          <p:cNvPr id="583" name="Google Shape;583;p1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584" name="Google Shape;584;p17"/>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585" name="Google Shape;585;p1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586" name="Google Shape;586;p17"/>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7.39 / 10</a:t>
            </a:r>
            <a:endParaRPr b="1" i="0" sz="600" u="none" cap="none" strike="noStrike">
              <a:solidFill>
                <a:schemeClr val="accent5"/>
              </a:solidFill>
              <a:latin typeface="Roboto"/>
              <a:ea typeface="Roboto"/>
              <a:cs typeface="Roboto"/>
              <a:sym typeface="Roboto"/>
            </a:endParaRPr>
          </a:p>
        </p:txBody>
      </p:sp>
      <p:sp>
        <p:nvSpPr>
          <p:cNvPr id="587" name="Google Shape;587;p1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588" name="Google Shape;588;p17"/>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7.27 / 10</a:t>
            </a:r>
            <a:endParaRPr b="1" i="0" sz="600" u="none" cap="none" strike="noStrike">
              <a:solidFill>
                <a:schemeClr val="accent5"/>
              </a:solidFill>
              <a:latin typeface="Roboto"/>
              <a:ea typeface="Roboto"/>
              <a:cs typeface="Roboto"/>
              <a:sym typeface="Roboto"/>
            </a:endParaRPr>
          </a:p>
        </p:txBody>
      </p:sp>
      <p:sp>
        <p:nvSpPr>
          <p:cNvPr id="589" name="Google Shape;589;p1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590" name="Google Shape;590;p17"/>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7.77 / 10</a:t>
            </a:r>
            <a:endParaRPr b="1" i="0" sz="600" u="none" cap="none" strike="noStrike">
              <a:solidFill>
                <a:schemeClr val="accent5"/>
              </a:solidFill>
              <a:latin typeface="Roboto"/>
              <a:ea typeface="Roboto"/>
              <a:cs typeface="Roboto"/>
              <a:sym typeface="Roboto"/>
            </a:endParaRPr>
          </a:p>
        </p:txBody>
      </p:sp>
      <p:sp>
        <p:nvSpPr>
          <p:cNvPr id="591" name="Google Shape;591;p1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592" name="Google Shape;592;p17"/>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7.64 / 10</a:t>
            </a:r>
            <a:endParaRPr b="1" i="0" sz="600" u="none" cap="none" strike="noStrike">
              <a:solidFill>
                <a:schemeClr val="accent5"/>
              </a:solidFill>
              <a:latin typeface="Roboto"/>
              <a:ea typeface="Roboto"/>
              <a:cs typeface="Roboto"/>
              <a:sym typeface="Roboto"/>
            </a:endParaRPr>
          </a:p>
        </p:txBody>
      </p:sp>
      <p:sp>
        <p:nvSpPr>
          <p:cNvPr id="593" name="Google Shape;593;p17"/>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7.65 / 10</a:t>
            </a:r>
            <a:endParaRPr b="1" i="0" sz="600" u="none" cap="none" strike="noStrike">
              <a:solidFill>
                <a:schemeClr val="accent5"/>
              </a:solidFill>
              <a:latin typeface="Roboto"/>
              <a:ea typeface="Roboto"/>
              <a:cs typeface="Roboto"/>
              <a:sym typeface="Roboto"/>
            </a:endParaRPr>
          </a:p>
        </p:txBody>
      </p:sp>
      <p:sp>
        <p:nvSpPr>
          <p:cNvPr id="594" name="Google Shape;594;p1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8"/>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600" name="Google Shape;600;p18"/>
          <p:cNvSpPr txBox="1"/>
          <p:nvPr/>
        </p:nvSpPr>
        <p:spPr>
          <a:xfrm>
            <a:off x="833725" y="114575"/>
            <a:ext cx="66573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Initiative Exploration – Time Exploring Initiative Outputs</a:t>
            </a:r>
            <a:endParaRPr b="0" i="0" sz="1800" u="none" cap="none" strike="noStrike">
              <a:solidFill>
                <a:srgbClr val="000000"/>
              </a:solidFill>
              <a:latin typeface="Roboto Light"/>
              <a:ea typeface="Roboto Light"/>
              <a:cs typeface="Roboto Light"/>
              <a:sym typeface="Roboto Light"/>
            </a:endParaRPr>
          </a:p>
        </p:txBody>
      </p:sp>
      <p:cxnSp>
        <p:nvCxnSpPr>
          <p:cNvPr id="601" name="Google Shape;601;p18"/>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602" name="Google Shape;602;p1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603" name="Google Shape;603;p1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7.00 / 10</a:t>
            </a:r>
            <a:endParaRPr b="1" i="0" sz="600" u="none" cap="none" strike="noStrike">
              <a:solidFill>
                <a:schemeClr val="accent5"/>
              </a:solidFill>
              <a:latin typeface="Roboto"/>
              <a:ea typeface="Roboto"/>
              <a:cs typeface="Roboto"/>
              <a:sym typeface="Roboto"/>
            </a:endParaRPr>
          </a:p>
        </p:txBody>
      </p:sp>
      <p:pic>
        <p:nvPicPr>
          <p:cNvPr id="604" name="Google Shape;604;p18" title="Chart"/>
          <p:cNvPicPr preferRelativeResize="0"/>
          <p:nvPr/>
        </p:nvPicPr>
        <p:blipFill rotWithShape="1">
          <a:blip r:embed="rId3">
            <a:alphaModFix/>
          </a:blip>
          <a:srcRect b="7621" l="0" r="0" t="0"/>
          <a:stretch/>
        </p:blipFill>
        <p:spPr>
          <a:xfrm>
            <a:off x="1136050" y="771325"/>
            <a:ext cx="6871900" cy="3930401"/>
          </a:xfrm>
          <a:prstGeom prst="rect">
            <a:avLst/>
          </a:prstGeom>
          <a:noFill/>
          <a:ln>
            <a:noFill/>
          </a:ln>
        </p:spPr>
      </p:pic>
      <p:sp>
        <p:nvSpPr>
          <p:cNvPr id="605" name="Google Shape;605;p1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6.56 / 10</a:t>
            </a:r>
            <a:endParaRPr b="1" i="0" sz="600" u="none" cap="none" strike="noStrike">
              <a:solidFill>
                <a:schemeClr val="accent5"/>
              </a:solidFill>
              <a:latin typeface="Roboto"/>
              <a:ea typeface="Roboto"/>
              <a:cs typeface="Roboto"/>
              <a:sym typeface="Roboto"/>
            </a:endParaRPr>
          </a:p>
        </p:txBody>
      </p:sp>
      <p:sp>
        <p:nvSpPr>
          <p:cNvPr id="606" name="Google Shape;606;p1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607" name="Google Shape;607;p1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6.05 / 10</a:t>
            </a:r>
            <a:endParaRPr b="1" i="0" sz="600" u="none" cap="none" strike="noStrike">
              <a:solidFill>
                <a:schemeClr val="accent5"/>
              </a:solidFill>
              <a:latin typeface="Roboto"/>
              <a:ea typeface="Roboto"/>
              <a:cs typeface="Roboto"/>
              <a:sym typeface="Roboto"/>
            </a:endParaRPr>
          </a:p>
        </p:txBody>
      </p:sp>
      <p:sp>
        <p:nvSpPr>
          <p:cNvPr id="608" name="Google Shape;608;p1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609" name="Google Shape;609;p1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610" name="Google Shape;610;p1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7.06 / 10</a:t>
            </a:r>
            <a:endParaRPr b="1" i="0" sz="600" u="none" cap="none" strike="noStrike">
              <a:solidFill>
                <a:schemeClr val="accent5"/>
              </a:solidFill>
              <a:latin typeface="Roboto"/>
              <a:ea typeface="Roboto"/>
              <a:cs typeface="Roboto"/>
              <a:sym typeface="Roboto"/>
            </a:endParaRPr>
          </a:p>
        </p:txBody>
      </p:sp>
      <p:sp>
        <p:nvSpPr>
          <p:cNvPr id="611" name="Google Shape;611;p1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612" name="Google Shape;612;p1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613" name="Google Shape;613;p1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7.24 / 10</a:t>
            </a:r>
            <a:endParaRPr b="1" i="0" sz="600" u="none" cap="none" strike="noStrike">
              <a:solidFill>
                <a:schemeClr val="accent5"/>
              </a:solidFill>
              <a:latin typeface="Roboto"/>
              <a:ea typeface="Roboto"/>
              <a:cs typeface="Roboto"/>
              <a:sym typeface="Roboto"/>
            </a:endParaRPr>
          </a:p>
        </p:txBody>
      </p:sp>
      <p:sp>
        <p:nvSpPr>
          <p:cNvPr id="614" name="Google Shape;614;p1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615" name="Google Shape;615;p1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616" name="Google Shape;616;p1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617" name="Google Shape;617;p1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7.39 / 10</a:t>
            </a:r>
            <a:endParaRPr b="1" i="0" sz="600" u="none" cap="none" strike="noStrike">
              <a:solidFill>
                <a:schemeClr val="accent5"/>
              </a:solidFill>
              <a:latin typeface="Roboto"/>
              <a:ea typeface="Roboto"/>
              <a:cs typeface="Roboto"/>
              <a:sym typeface="Roboto"/>
            </a:endParaRPr>
          </a:p>
        </p:txBody>
      </p:sp>
      <p:sp>
        <p:nvSpPr>
          <p:cNvPr id="618" name="Google Shape;618;p1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619" name="Google Shape;619;p1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7.27 / 10</a:t>
            </a:r>
            <a:endParaRPr b="1" i="0" sz="600" u="none" cap="none" strike="noStrike">
              <a:solidFill>
                <a:schemeClr val="accent5"/>
              </a:solidFill>
              <a:latin typeface="Roboto"/>
              <a:ea typeface="Roboto"/>
              <a:cs typeface="Roboto"/>
              <a:sym typeface="Roboto"/>
            </a:endParaRPr>
          </a:p>
        </p:txBody>
      </p:sp>
      <p:sp>
        <p:nvSpPr>
          <p:cNvPr id="620" name="Google Shape;620;p1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621" name="Google Shape;621;p1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7.77 / 10</a:t>
            </a:r>
            <a:endParaRPr b="1" i="0" sz="600" u="none" cap="none" strike="noStrike">
              <a:solidFill>
                <a:schemeClr val="accent5"/>
              </a:solidFill>
              <a:latin typeface="Roboto"/>
              <a:ea typeface="Roboto"/>
              <a:cs typeface="Roboto"/>
              <a:sym typeface="Roboto"/>
            </a:endParaRPr>
          </a:p>
        </p:txBody>
      </p:sp>
      <p:sp>
        <p:nvSpPr>
          <p:cNvPr id="622" name="Google Shape;622;p1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623" name="Google Shape;623;p1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7.64 / 10</a:t>
            </a:r>
            <a:endParaRPr b="1" i="0" sz="600" u="none" cap="none" strike="noStrike">
              <a:solidFill>
                <a:schemeClr val="accent5"/>
              </a:solidFill>
              <a:latin typeface="Roboto"/>
              <a:ea typeface="Roboto"/>
              <a:cs typeface="Roboto"/>
              <a:sym typeface="Roboto"/>
            </a:endParaRPr>
          </a:p>
        </p:txBody>
      </p:sp>
      <p:sp>
        <p:nvSpPr>
          <p:cNvPr id="624" name="Google Shape;624;p1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7.65 / 10</a:t>
            </a:r>
            <a:endParaRPr b="1" i="0" sz="600" u="none" cap="none" strike="noStrike">
              <a:solidFill>
                <a:schemeClr val="accent5"/>
              </a:solidFill>
              <a:latin typeface="Roboto"/>
              <a:ea typeface="Roboto"/>
              <a:cs typeface="Roboto"/>
              <a:sym typeface="Roboto"/>
            </a:endParaRPr>
          </a:p>
        </p:txBody>
      </p:sp>
      <p:sp>
        <p:nvSpPr>
          <p:cNvPr id="625" name="Google Shape;625;p1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9"/>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631" name="Google Shape;631;p19"/>
          <p:cNvSpPr txBox="1"/>
          <p:nvPr/>
        </p:nvSpPr>
        <p:spPr>
          <a:xfrm>
            <a:off x="833725" y="114575"/>
            <a:ext cx="66573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Initiative Exploration – Average vs. Median Page Views</a:t>
            </a:r>
            <a:endParaRPr b="0" i="0" sz="1800" u="none" cap="none" strike="noStrike">
              <a:solidFill>
                <a:srgbClr val="000000"/>
              </a:solidFill>
              <a:latin typeface="Roboto Light"/>
              <a:ea typeface="Roboto Light"/>
              <a:cs typeface="Roboto Light"/>
              <a:sym typeface="Roboto Light"/>
            </a:endParaRPr>
          </a:p>
        </p:txBody>
      </p:sp>
      <p:cxnSp>
        <p:nvCxnSpPr>
          <p:cNvPr id="632" name="Google Shape;632;p19"/>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633" name="Google Shape;633;p19"/>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634" name="Google Shape;634;p1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7.00 / 10</a:t>
            </a:r>
            <a:endParaRPr b="1" i="0" sz="600" u="none" cap="none" strike="noStrike">
              <a:solidFill>
                <a:schemeClr val="accent5"/>
              </a:solidFill>
              <a:latin typeface="Roboto"/>
              <a:ea typeface="Roboto"/>
              <a:cs typeface="Roboto"/>
              <a:sym typeface="Roboto"/>
            </a:endParaRPr>
          </a:p>
        </p:txBody>
      </p:sp>
      <p:sp>
        <p:nvSpPr>
          <p:cNvPr id="635" name="Google Shape;635;p1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6.56 / 10</a:t>
            </a:r>
            <a:endParaRPr b="1" i="0" sz="600" u="none" cap="none" strike="noStrike">
              <a:solidFill>
                <a:schemeClr val="accent5"/>
              </a:solidFill>
              <a:latin typeface="Roboto"/>
              <a:ea typeface="Roboto"/>
              <a:cs typeface="Roboto"/>
              <a:sym typeface="Roboto"/>
            </a:endParaRPr>
          </a:p>
        </p:txBody>
      </p:sp>
      <p:sp>
        <p:nvSpPr>
          <p:cNvPr id="636" name="Google Shape;636;p1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637" name="Google Shape;637;p1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6.05 / 10</a:t>
            </a:r>
            <a:endParaRPr b="1" i="0" sz="600" u="none" cap="none" strike="noStrike">
              <a:solidFill>
                <a:schemeClr val="accent5"/>
              </a:solidFill>
              <a:latin typeface="Roboto"/>
              <a:ea typeface="Roboto"/>
              <a:cs typeface="Roboto"/>
              <a:sym typeface="Roboto"/>
            </a:endParaRPr>
          </a:p>
        </p:txBody>
      </p:sp>
      <p:sp>
        <p:nvSpPr>
          <p:cNvPr id="638" name="Google Shape;638;p19"/>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639" name="Google Shape;639;p19"/>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640" name="Google Shape;640;p1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7.06 / 10</a:t>
            </a:r>
            <a:endParaRPr b="1" i="0" sz="600" u="none" cap="none" strike="noStrike">
              <a:solidFill>
                <a:schemeClr val="accent5"/>
              </a:solidFill>
              <a:latin typeface="Roboto"/>
              <a:ea typeface="Roboto"/>
              <a:cs typeface="Roboto"/>
              <a:sym typeface="Roboto"/>
            </a:endParaRPr>
          </a:p>
        </p:txBody>
      </p:sp>
      <p:sp>
        <p:nvSpPr>
          <p:cNvPr id="641" name="Google Shape;641;p19"/>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642" name="Google Shape;642;p19"/>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643" name="Google Shape;643;p1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7.24 / 10</a:t>
            </a:r>
            <a:endParaRPr b="1" i="0" sz="600" u="none" cap="none" strike="noStrike">
              <a:solidFill>
                <a:schemeClr val="accent5"/>
              </a:solidFill>
              <a:latin typeface="Roboto"/>
              <a:ea typeface="Roboto"/>
              <a:cs typeface="Roboto"/>
              <a:sym typeface="Roboto"/>
            </a:endParaRPr>
          </a:p>
        </p:txBody>
      </p:sp>
      <p:sp>
        <p:nvSpPr>
          <p:cNvPr id="644" name="Google Shape;644;p19"/>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645" name="Google Shape;645;p1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pic>
        <p:nvPicPr>
          <p:cNvPr id="646" name="Google Shape;646;p19" title="Chart"/>
          <p:cNvPicPr preferRelativeResize="0"/>
          <p:nvPr/>
        </p:nvPicPr>
        <p:blipFill rotWithShape="1">
          <a:blip r:embed="rId3">
            <a:alphaModFix/>
          </a:blip>
          <a:srcRect b="6366" l="0" r="2438" t="0"/>
          <a:stretch/>
        </p:blipFill>
        <p:spPr>
          <a:xfrm>
            <a:off x="442675" y="1120775"/>
            <a:ext cx="3848276" cy="3980451"/>
          </a:xfrm>
          <a:prstGeom prst="rect">
            <a:avLst/>
          </a:prstGeom>
          <a:noFill/>
          <a:ln>
            <a:noFill/>
          </a:ln>
        </p:spPr>
      </p:pic>
      <p:pic>
        <p:nvPicPr>
          <p:cNvPr id="647" name="Google Shape;647;p19" title="Chart"/>
          <p:cNvPicPr preferRelativeResize="0"/>
          <p:nvPr/>
        </p:nvPicPr>
        <p:blipFill rotWithShape="1">
          <a:blip r:embed="rId4">
            <a:alphaModFix/>
          </a:blip>
          <a:srcRect b="5773" l="-302" r="2741" t="-587"/>
          <a:stretch/>
        </p:blipFill>
        <p:spPr>
          <a:xfrm>
            <a:off x="4680025" y="1095600"/>
            <a:ext cx="3848276" cy="4030799"/>
          </a:xfrm>
          <a:prstGeom prst="rect">
            <a:avLst/>
          </a:prstGeom>
          <a:noFill/>
          <a:ln>
            <a:noFill/>
          </a:ln>
        </p:spPr>
      </p:pic>
      <p:sp>
        <p:nvSpPr>
          <p:cNvPr id="648" name="Google Shape;648;p19"/>
          <p:cNvSpPr txBox="1"/>
          <p:nvPr/>
        </p:nvSpPr>
        <p:spPr>
          <a:xfrm rot="-5400000">
            <a:off x="181800" y="2590451"/>
            <a:ext cx="710700" cy="1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Roboto"/>
                <a:ea typeface="Roboto"/>
                <a:cs typeface="Roboto"/>
                <a:sym typeface="Roboto"/>
              </a:rPr>
              <a:t>Page Views</a:t>
            </a:r>
            <a:endParaRPr b="0" i="0" sz="700" u="none" cap="none" strike="noStrike">
              <a:solidFill>
                <a:srgbClr val="999999"/>
              </a:solidFill>
              <a:latin typeface="Roboto"/>
              <a:ea typeface="Roboto"/>
              <a:cs typeface="Roboto"/>
              <a:sym typeface="Roboto"/>
            </a:endParaRPr>
          </a:p>
        </p:txBody>
      </p:sp>
      <p:sp>
        <p:nvSpPr>
          <p:cNvPr id="649" name="Google Shape;649;p19"/>
          <p:cNvSpPr txBox="1"/>
          <p:nvPr/>
        </p:nvSpPr>
        <p:spPr>
          <a:xfrm rot="-5400000">
            <a:off x="4500312" y="2590451"/>
            <a:ext cx="710700" cy="1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Roboto"/>
                <a:ea typeface="Roboto"/>
                <a:cs typeface="Roboto"/>
                <a:sym typeface="Roboto"/>
              </a:rPr>
              <a:t>Page Views</a:t>
            </a:r>
            <a:endParaRPr b="0" i="0" sz="700" u="none" cap="none" strike="noStrike">
              <a:solidFill>
                <a:srgbClr val="999999"/>
              </a:solidFill>
              <a:latin typeface="Roboto"/>
              <a:ea typeface="Roboto"/>
              <a:cs typeface="Roboto"/>
              <a:sym typeface="Roboto"/>
            </a:endParaRPr>
          </a:p>
        </p:txBody>
      </p:sp>
      <p:sp>
        <p:nvSpPr>
          <p:cNvPr id="650" name="Google Shape;650;p19"/>
          <p:cNvSpPr txBox="1"/>
          <p:nvPr/>
        </p:nvSpPr>
        <p:spPr>
          <a:xfrm rot="5400000">
            <a:off x="8556294" y="2590440"/>
            <a:ext cx="710700" cy="1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Roboto"/>
                <a:ea typeface="Roboto"/>
                <a:cs typeface="Roboto"/>
                <a:sym typeface="Roboto"/>
              </a:rPr>
              <a:t>Number of Users</a:t>
            </a:r>
            <a:endParaRPr b="0" i="0" sz="700" u="none" cap="none" strike="noStrike">
              <a:solidFill>
                <a:srgbClr val="999999"/>
              </a:solidFill>
              <a:latin typeface="Roboto"/>
              <a:ea typeface="Roboto"/>
              <a:cs typeface="Roboto"/>
              <a:sym typeface="Roboto"/>
            </a:endParaRPr>
          </a:p>
        </p:txBody>
      </p:sp>
      <p:sp>
        <p:nvSpPr>
          <p:cNvPr id="651" name="Google Shape;651;p19"/>
          <p:cNvSpPr txBox="1"/>
          <p:nvPr/>
        </p:nvSpPr>
        <p:spPr>
          <a:xfrm rot="5400000">
            <a:off x="4316019" y="2590440"/>
            <a:ext cx="710700" cy="1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Roboto"/>
                <a:ea typeface="Roboto"/>
                <a:cs typeface="Roboto"/>
                <a:sym typeface="Roboto"/>
              </a:rPr>
              <a:t>Number of Users</a:t>
            </a:r>
            <a:endParaRPr b="0" i="0" sz="700" u="none" cap="none" strike="noStrike">
              <a:solidFill>
                <a:srgbClr val="999999"/>
              </a:solidFill>
              <a:latin typeface="Roboto"/>
              <a:ea typeface="Roboto"/>
              <a:cs typeface="Roboto"/>
              <a:sym typeface="Roboto"/>
            </a:endParaRPr>
          </a:p>
        </p:txBody>
      </p:sp>
      <p:sp>
        <p:nvSpPr>
          <p:cNvPr id="652" name="Google Shape;652;p19"/>
          <p:cNvSpPr txBox="1"/>
          <p:nvPr/>
        </p:nvSpPr>
        <p:spPr>
          <a:xfrm>
            <a:off x="613200" y="708125"/>
            <a:ext cx="14877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Light"/>
                <a:ea typeface="Roboto Light"/>
                <a:cs typeface="Roboto Light"/>
                <a:sym typeface="Roboto Light"/>
              </a:rPr>
              <a:t>External Usage</a:t>
            </a:r>
            <a:endParaRPr b="1" i="0" sz="800" u="none" cap="none" strike="noStrike">
              <a:solidFill>
                <a:srgbClr val="000000"/>
              </a:solidFill>
              <a:latin typeface="Roboto"/>
              <a:ea typeface="Roboto"/>
              <a:cs typeface="Roboto"/>
              <a:sym typeface="Roboto"/>
            </a:endParaRPr>
          </a:p>
        </p:txBody>
      </p:sp>
      <p:sp>
        <p:nvSpPr>
          <p:cNvPr id="653" name="Google Shape;653;p19"/>
          <p:cNvSpPr txBox="1"/>
          <p:nvPr/>
        </p:nvSpPr>
        <p:spPr>
          <a:xfrm>
            <a:off x="4952850" y="708125"/>
            <a:ext cx="25863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Light"/>
                <a:ea typeface="Roboto Light"/>
                <a:cs typeface="Roboto Light"/>
                <a:sym typeface="Roboto Light"/>
              </a:rPr>
              <a:t>Platform Solutions Usage</a:t>
            </a:r>
            <a:endParaRPr b="1" i="0" sz="800" u="none" cap="none" strike="noStrike">
              <a:solidFill>
                <a:srgbClr val="000000"/>
              </a:solidFill>
              <a:latin typeface="Roboto"/>
              <a:ea typeface="Roboto"/>
              <a:cs typeface="Roboto"/>
              <a:sym typeface="Roboto"/>
            </a:endParaRPr>
          </a:p>
        </p:txBody>
      </p:sp>
      <p:pic>
        <p:nvPicPr>
          <p:cNvPr id="654" name="Google Shape;654;p19" title="Chart"/>
          <p:cNvPicPr preferRelativeResize="0"/>
          <p:nvPr/>
        </p:nvPicPr>
        <p:blipFill rotWithShape="1">
          <a:blip r:embed="rId5">
            <a:alphaModFix/>
          </a:blip>
          <a:srcRect b="29213" l="15038" r="0" t="0"/>
          <a:stretch/>
        </p:blipFill>
        <p:spPr>
          <a:xfrm>
            <a:off x="1042800" y="1120775"/>
            <a:ext cx="3425975" cy="3015176"/>
          </a:xfrm>
          <a:prstGeom prst="rect">
            <a:avLst/>
          </a:prstGeom>
          <a:noFill/>
          <a:ln>
            <a:noFill/>
          </a:ln>
        </p:spPr>
      </p:pic>
      <p:pic>
        <p:nvPicPr>
          <p:cNvPr id="655" name="Google Shape;655;p19" title="Chart"/>
          <p:cNvPicPr preferRelativeResize="0"/>
          <p:nvPr/>
        </p:nvPicPr>
        <p:blipFill rotWithShape="1">
          <a:blip r:embed="rId6">
            <a:alphaModFix/>
          </a:blip>
          <a:srcRect b="28678" l="15139" r="0" t="0"/>
          <a:stretch/>
        </p:blipFill>
        <p:spPr>
          <a:xfrm>
            <a:off x="5298200" y="1094275"/>
            <a:ext cx="3425975" cy="3041675"/>
          </a:xfrm>
          <a:prstGeom prst="rect">
            <a:avLst/>
          </a:prstGeom>
          <a:noFill/>
          <a:ln>
            <a:noFill/>
          </a:ln>
        </p:spPr>
      </p:pic>
      <p:sp>
        <p:nvSpPr>
          <p:cNvPr id="656" name="Google Shape;656;p19"/>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657" name="Google Shape;657;p1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7.39 / 10</a:t>
            </a:r>
            <a:endParaRPr b="1" i="0" sz="600" u="none" cap="none" strike="noStrike">
              <a:solidFill>
                <a:schemeClr val="accent5"/>
              </a:solidFill>
              <a:latin typeface="Roboto"/>
              <a:ea typeface="Roboto"/>
              <a:cs typeface="Roboto"/>
              <a:sym typeface="Roboto"/>
            </a:endParaRPr>
          </a:p>
        </p:txBody>
      </p:sp>
      <p:sp>
        <p:nvSpPr>
          <p:cNvPr id="658" name="Google Shape;658;p19"/>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659" name="Google Shape;659;p1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7.27 / 10</a:t>
            </a:r>
            <a:endParaRPr b="1" i="0" sz="600" u="none" cap="none" strike="noStrike">
              <a:solidFill>
                <a:schemeClr val="accent5"/>
              </a:solidFill>
              <a:latin typeface="Roboto"/>
              <a:ea typeface="Roboto"/>
              <a:cs typeface="Roboto"/>
              <a:sym typeface="Roboto"/>
            </a:endParaRPr>
          </a:p>
        </p:txBody>
      </p:sp>
      <p:sp>
        <p:nvSpPr>
          <p:cNvPr id="660" name="Google Shape;660;p19"/>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661" name="Google Shape;661;p1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7.77 / 10</a:t>
            </a:r>
            <a:endParaRPr b="1" i="0" sz="600" u="none" cap="none" strike="noStrike">
              <a:solidFill>
                <a:schemeClr val="accent5"/>
              </a:solidFill>
              <a:latin typeface="Roboto"/>
              <a:ea typeface="Roboto"/>
              <a:cs typeface="Roboto"/>
              <a:sym typeface="Roboto"/>
            </a:endParaRPr>
          </a:p>
        </p:txBody>
      </p:sp>
      <p:sp>
        <p:nvSpPr>
          <p:cNvPr id="662" name="Google Shape;662;p19"/>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663" name="Google Shape;663;p1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7.64 / 10</a:t>
            </a:r>
            <a:endParaRPr b="1" i="0" sz="600" u="none" cap="none" strike="noStrike">
              <a:solidFill>
                <a:schemeClr val="accent5"/>
              </a:solidFill>
              <a:latin typeface="Roboto"/>
              <a:ea typeface="Roboto"/>
              <a:cs typeface="Roboto"/>
              <a:sym typeface="Roboto"/>
            </a:endParaRPr>
          </a:p>
        </p:txBody>
      </p:sp>
      <p:sp>
        <p:nvSpPr>
          <p:cNvPr id="664" name="Google Shape;664;p1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7.65 / 10</a:t>
            </a:r>
            <a:endParaRPr b="1" i="0" sz="600" u="none" cap="none" strike="noStrike">
              <a:solidFill>
                <a:schemeClr val="accent5"/>
              </a:solidFill>
              <a:latin typeface="Roboto"/>
              <a:ea typeface="Roboto"/>
              <a:cs typeface="Roboto"/>
              <a:sym typeface="Roboto"/>
            </a:endParaRPr>
          </a:p>
        </p:txBody>
      </p:sp>
      <p:sp>
        <p:nvSpPr>
          <p:cNvPr id="665" name="Google Shape;665;p19"/>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
          <p:cNvSpPr txBox="1"/>
          <p:nvPr>
            <p:ph idx="12" type="sldNum"/>
          </p:nvPr>
        </p:nvSpPr>
        <p:spPr>
          <a:xfrm>
            <a:off x="8453301" y="47130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22" name="Google Shape;122;p2"/>
          <p:cNvSpPr txBox="1"/>
          <p:nvPr>
            <p:ph idx="3" type="body"/>
          </p:nvPr>
        </p:nvSpPr>
        <p:spPr>
          <a:xfrm>
            <a:off x="1489325" y="228600"/>
            <a:ext cx="3879300" cy="228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700"/>
              <a:buNone/>
            </a:pPr>
            <a:r>
              <a:rPr lang="en"/>
              <a:t>Client Platform Usage Tracker month.year</a:t>
            </a:r>
            <a:endParaRPr/>
          </a:p>
        </p:txBody>
      </p:sp>
      <p:sp>
        <p:nvSpPr>
          <p:cNvPr id="123" name="Google Shape;123;p2"/>
          <p:cNvSpPr txBox="1"/>
          <p:nvPr/>
        </p:nvSpPr>
        <p:spPr>
          <a:xfrm>
            <a:off x="457200" y="1314935"/>
            <a:ext cx="8501400" cy="3560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In July 2023, a total of 269 users accessed the </a:t>
            </a:r>
            <a:r>
              <a:rPr lang="en" sz="800">
                <a:solidFill>
                  <a:schemeClr val="dk1"/>
                </a:solidFill>
              </a:rPr>
              <a:t>XYZ </a:t>
            </a:r>
            <a:r>
              <a:rPr b="0" i="0" lang="en" sz="800" u="none" cap="none" strike="noStrike">
                <a:solidFill>
                  <a:schemeClr val="dk1"/>
                </a:solidFill>
                <a:latin typeface="Arial"/>
                <a:ea typeface="Arial"/>
                <a:cs typeface="Arial"/>
                <a:sym typeface="Arial"/>
              </a:rPr>
              <a:t>platform. Monthly usage is down for the third straight month, and is off 18% from the record high set in April of this year. However, new user account creation rebounded in July, with 65 new accounts added, up from 39 – a yearly low – in June.</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lang="en" sz="800">
                <a:solidFill>
                  <a:schemeClr val="dk1"/>
                </a:solidFill>
              </a:rPr>
              <a:t>John Doe</a:t>
            </a:r>
            <a:r>
              <a:rPr b="0" i="0" lang="en" sz="800" u="none" cap="none" strike="noStrike">
                <a:solidFill>
                  <a:schemeClr val="dk1"/>
                </a:solidFill>
                <a:latin typeface="Arial"/>
                <a:ea typeface="Arial"/>
                <a:cs typeface="Arial"/>
                <a:sym typeface="Arial"/>
              </a:rPr>
              <a:t>, Senior Manager for Data Solutions at </a:t>
            </a:r>
            <a:r>
              <a:rPr lang="en" sz="800">
                <a:solidFill>
                  <a:schemeClr val="dk1"/>
                </a:solidFill>
              </a:rPr>
              <a:t>Company X</a:t>
            </a:r>
            <a:r>
              <a:rPr b="0" i="0" lang="en" sz="800" u="none" cap="none" strike="noStrike">
                <a:solidFill>
                  <a:schemeClr val="dk1"/>
                </a:solidFill>
                <a:latin typeface="Arial"/>
                <a:ea typeface="Arial"/>
                <a:cs typeface="Arial"/>
                <a:sym typeface="Arial"/>
              </a:rPr>
              <a:t>, emerged as the prominent user of our platform this month. Coming off the currency partnership with </a:t>
            </a:r>
            <a:r>
              <a:rPr lang="en" sz="800">
                <a:solidFill>
                  <a:schemeClr val="dk1"/>
                </a:solidFill>
              </a:rPr>
              <a:t>Company X </a:t>
            </a:r>
            <a:r>
              <a:rPr b="0" i="0" lang="en" sz="800" u="none" cap="none" strike="noStrike">
                <a:solidFill>
                  <a:schemeClr val="dk1"/>
                </a:solidFill>
                <a:latin typeface="Arial"/>
                <a:ea typeface="Arial"/>
                <a:cs typeface="Arial"/>
                <a:sym typeface="Arial"/>
              </a:rPr>
              <a:t>announced back in the fall of 2022, </a:t>
            </a:r>
            <a:r>
              <a:rPr lang="en" sz="800">
                <a:solidFill>
                  <a:schemeClr val="dk1"/>
                </a:solidFill>
              </a:rPr>
              <a:t>John </a:t>
            </a:r>
            <a:r>
              <a:rPr b="0" i="0" lang="en" sz="800" u="none" cap="none" strike="noStrike">
                <a:solidFill>
                  <a:schemeClr val="dk1"/>
                </a:solidFill>
                <a:latin typeface="Arial"/>
                <a:ea typeface="Arial"/>
                <a:cs typeface="Arial"/>
                <a:sym typeface="Arial"/>
              </a:rPr>
              <a:t>first logged into the platform in May, but it wasn’t until this past month that she started to utilize it in a meaningful capacity. Over the course of the month, </a:t>
            </a:r>
            <a:r>
              <a:rPr lang="en" sz="800">
                <a:solidFill>
                  <a:schemeClr val="dk1"/>
                </a:solidFill>
              </a:rPr>
              <a:t>he </a:t>
            </a:r>
            <a:r>
              <a:rPr b="0" i="0" lang="en" sz="800" u="none" cap="none" strike="noStrike">
                <a:solidFill>
                  <a:schemeClr val="dk1"/>
                </a:solidFill>
                <a:latin typeface="Arial"/>
                <a:ea typeface="Arial"/>
                <a:cs typeface="Arial"/>
                <a:sym typeface="Arial"/>
              </a:rPr>
              <a:t>spent approximately 17 hours in the platform, exploring investment plans (149 instances) within the </a:t>
            </a:r>
            <a:r>
              <a:rPr lang="en" sz="800">
                <a:solidFill>
                  <a:schemeClr val="dk1"/>
                </a:solidFill>
              </a:rPr>
              <a:t>planner</a:t>
            </a:r>
            <a:r>
              <a:rPr b="0" i="0" lang="en" sz="800" u="none" cap="none" strike="noStrike">
                <a:solidFill>
                  <a:schemeClr val="dk1"/>
                </a:solidFill>
                <a:latin typeface="Arial"/>
                <a:ea typeface="Arial"/>
                <a:cs typeface="Arial"/>
                <a:sym typeface="Arial"/>
              </a:rPr>
              <a:t> app. </a:t>
            </a:r>
            <a:r>
              <a:rPr lang="en" sz="800">
                <a:solidFill>
                  <a:schemeClr val="dk1"/>
                </a:solidFill>
              </a:rPr>
              <a:t>He </a:t>
            </a:r>
            <a:r>
              <a:rPr b="0" i="0" lang="en" sz="800" u="none" cap="none" strike="noStrike">
                <a:solidFill>
                  <a:schemeClr val="dk1"/>
                </a:solidFill>
                <a:latin typeface="Arial"/>
                <a:ea typeface="Arial"/>
                <a:cs typeface="Arial"/>
                <a:sym typeface="Arial"/>
              </a:rPr>
              <a:t>also downloaded the Investment Plans: Delivery data 43 times for off-platform analysis. </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Users spent an average of two hours and six minutes in the </a:t>
            </a:r>
            <a:r>
              <a:rPr lang="en" sz="800">
                <a:solidFill>
                  <a:schemeClr val="dk1"/>
                </a:solidFill>
              </a:rPr>
              <a:t>media buyers application </a:t>
            </a:r>
            <a:r>
              <a:rPr b="0" i="0" lang="en" sz="800" u="none" cap="none" strike="noStrike">
                <a:solidFill>
                  <a:schemeClr val="dk1"/>
                </a:solidFill>
                <a:latin typeface="Arial"/>
                <a:ea typeface="Arial"/>
                <a:cs typeface="Arial"/>
                <a:sym typeface="Arial"/>
              </a:rPr>
              <a:t>in July, the highest total average we have seen from users since we started tracking </a:t>
            </a:r>
            <a:r>
              <a:rPr lang="en" sz="800">
                <a:solidFill>
                  <a:schemeClr val="dk1"/>
                </a:solidFill>
              </a:rPr>
              <a:t>merged company </a:t>
            </a:r>
            <a:r>
              <a:rPr b="0" i="0" lang="en" sz="800" u="none" cap="none" strike="noStrike">
                <a:solidFill>
                  <a:schemeClr val="dk1"/>
                </a:solidFill>
                <a:latin typeface="Arial"/>
                <a:ea typeface="Arial"/>
                <a:cs typeface="Arial"/>
                <a:sym typeface="Arial"/>
              </a:rPr>
              <a:t>data. For the fourth consecutive month, the </a:t>
            </a:r>
            <a:r>
              <a:rPr lang="en" sz="800">
                <a:solidFill>
                  <a:schemeClr val="dk1"/>
                </a:solidFill>
              </a:rPr>
              <a:t>XYZ </a:t>
            </a:r>
            <a:r>
              <a:rPr b="0" i="0" lang="en" sz="800" u="none" cap="none" strike="noStrike">
                <a:solidFill>
                  <a:schemeClr val="dk1"/>
                </a:solidFill>
                <a:latin typeface="Arial"/>
                <a:ea typeface="Arial"/>
                <a:cs typeface="Arial"/>
                <a:sym typeface="Arial"/>
              </a:rPr>
              <a:t>team combined to spend over 70 hours in the platform, with </a:t>
            </a:r>
            <a:r>
              <a:rPr lang="en" sz="800">
                <a:solidFill>
                  <a:schemeClr val="dk1"/>
                </a:solidFill>
              </a:rPr>
              <a:t>Jane Doe</a:t>
            </a:r>
            <a:r>
              <a:rPr b="0" i="0" lang="en" sz="800" u="none" cap="none" strike="noStrike">
                <a:solidFill>
                  <a:schemeClr val="dk1"/>
                </a:solidFill>
                <a:latin typeface="Arial"/>
                <a:ea typeface="Arial"/>
                <a:cs typeface="Arial"/>
                <a:sym typeface="Arial"/>
              </a:rPr>
              <a:t> spending over 48 hours alone. </a:t>
            </a:r>
            <a:r>
              <a:rPr lang="en" sz="800">
                <a:solidFill>
                  <a:schemeClr val="dk1"/>
                </a:solidFill>
              </a:rPr>
              <a:t>Jane’s </a:t>
            </a:r>
            <a:r>
              <a:rPr b="0" i="0" lang="en" sz="800" u="none" cap="none" strike="noStrike">
                <a:solidFill>
                  <a:schemeClr val="dk1"/>
                </a:solidFill>
                <a:latin typeface="Arial"/>
                <a:ea typeface="Arial"/>
                <a:cs typeface="Arial"/>
                <a:sym typeface="Arial"/>
              </a:rPr>
              <a:t>heightened usage aligns with the ongoing model refreshes within the </a:t>
            </a:r>
            <a:r>
              <a:rPr lang="en" sz="800">
                <a:solidFill>
                  <a:schemeClr val="dk1"/>
                </a:solidFill>
              </a:rPr>
              <a:t>XYZ </a:t>
            </a:r>
            <a:r>
              <a:rPr b="0" i="0" lang="en" sz="800" u="none" cap="none" strike="noStrike">
                <a:solidFill>
                  <a:schemeClr val="dk1"/>
                </a:solidFill>
                <a:latin typeface="Arial"/>
                <a:ea typeface="Arial"/>
                <a:cs typeface="Arial"/>
                <a:sym typeface="Arial"/>
              </a:rPr>
              <a:t>team and the company’s commitment to being fully self-service.</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Key highlights from July include:</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279400" lvl="0" marL="457200" marR="0" rtl="0" algn="l">
              <a:lnSpc>
                <a:spcPct val="115000"/>
              </a:lnSpc>
              <a:spcBef>
                <a:spcPts val="0"/>
              </a:spcBef>
              <a:spcAft>
                <a:spcPts val="0"/>
              </a:spcAft>
              <a:buClr>
                <a:schemeClr val="dk1"/>
              </a:buClr>
              <a:buSzPts val="800"/>
              <a:buFont typeface="Arial"/>
              <a:buChar char="●"/>
            </a:pPr>
            <a:r>
              <a:rPr lang="en" sz="800">
                <a:solidFill>
                  <a:schemeClr val="dk1"/>
                </a:solidFill>
              </a:rPr>
              <a:t>Billy Johnson</a:t>
            </a:r>
            <a:r>
              <a:rPr b="0" i="0" lang="en" sz="800" u="none" cap="none" strike="noStrike">
                <a:solidFill>
                  <a:schemeClr val="dk1"/>
                </a:solidFill>
                <a:latin typeface="Arial"/>
                <a:ea typeface="Arial"/>
                <a:cs typeface="Arial"/>
                <a:sym typeface="Arial"/>
              </a:rPr>
              <a:t>, Director of Investment Solutions at </a:t>
            </a:r>
            <a:r>
              <a:rPr lang="en" sz="800">
                <a:solidFill>
                  <a:schemeClr val="dk1"/>
                </a:solidFill>
              </a:rPr>
              <a:t>ABC company</a:t>
            </a:r>
            <a:r>
              <a:rPr b="0" i="0" lang="en" sz="800" u="none" cap="none" strike="noStrike">
                <a:solidFill>
                  <a:schemeClr val="dk1"/>
                </a:solidFill>
                <a:latin typeface="Arial"/>
                <a:ea typeface="Arial"/>
                <a:cs typeface="Arial"/>
                <a:sym typeface="Arial"/>
              </a:rPr>
              <a:t>, is a top user for the second straight month, spending nearly 15 hours on the platform, most of which was confined to the Measure app where he interacted heavily with initiative audiences (82 times) and downloaded data about 112 times from the performance breakdown table and attribution discovery chart. </a:t>
            </a:r>
            <a:endParaRPr b="0" i="0" sz="800" u="none" cap="none" strike="noStrike">
              <a:solidFill>
                <a:schemeClr val="dk1"/>
              </a:solidFill>
              <a:highlight>
                <a:srgbClr val="FFFF00"/>
              </a:highlight>
              <a:latin typeface="Arial"/>
              <a:ea typeface="Arial"/>
              <a:cs typeface="Arial"/>
              <a:sym typeface="Arial"/>
            </a:endParaRPr>
          </a:p>
          <a:p>
            <a:pPr indent="-279400" lvl="0" marL="457200" marR="0" rtl="0" algn="l">
              <a:lnSpc>
                <a:spcPct val="115000"/>
              </a:lnSpc>
              <a:spcBef>
                <a:spcPts val="0"/>
              </a:spcBef>
              <a:spcAft>
                <a:spcPts val="0"/>
              </a:spcAft>
              <a:buClr>
                <a:schemeClr val="dk1"/>
              </a:buClr>
              <a:buSzPts val="800"/>
              <a:buFont typeface="Arial"/>
              <a:buChar char="●"/>
            </a:pPr>
            <a:r>
              <a:rPr b="0" i="0" lang="en" sz="800" u="none" cap="none" strike="noStrike">
                <a:solidFill>
                  <a:schemeClr val="dk1"/>
                </a:solidFill>
                <a:latin typeface="Arial"/>
                <a:ea typeface="Arial"/>
                <a:cs typeface="Arial"/>
                <a:sym typeface="Arial"/>
              </a:rPr>
              <a:t>There has been a steady decrease in initiative creation and overall Measure usage over the past few months. However, user behavior seems to be in line with the seasonal patterns we’ve seen in previous years, with initiative engagement peaking during the upfront season and gradually declining as summer advances. In July, exploration of initiatives  dipped to it lowest point (723) since December 2022 (457).</a:t>
            </a:r>
            <a:endParaRPr b="0" i="0" sz="800" u="none" cap="none" strike="noStrike">
              <a:solidFill>
                <a:schemeClr val="dk1"/>
              </a:solidFill>
              <a:highlight>
                <a:srgbClr val="FFFF00"/>
              </a:highlight>
              <a:latin typeface="Arial"/>
              <a:ea typeface="Arial"/>
              <a:cs typeface="Arial"/>
              <a:sym typeface="Arial"/>
            </a:endParaRPr>
          </a:p>
          <a:p>
            <a:pPr indent="-279400" lvl="0" marL="457200" marR="0" rtl="0" algn="l">
              <a:lnSpc>
                <a:spcPct val="115000"/>
              </a:lnSpc>
              <a:spcBef>
                <a:spcPts val="0"/>
              </a:spcBef>
              <a:spcAft>
                <a:spcPts val="0"/>
              </a:spcAft>
              <a:buClr>
                <a:schemeClr val="dk1"/>
              </a:buClr>
              <a:buSzPts val="800"/>
              <a:buFont typeface="Arial"/>
              <a:buChar char="●"/>
            </a:pPr>
            <a:r>
              <a:rPr b="0" i="0" lang="en" sz="800" u="none" cap="none" strike="noStrike">
                <a:solidFill>
                  <a:schemeClr val="dk1"/>
                </a:solidFill>
                <a:latin typeface="Arial"/>
                <a:ea typeface="Arial"/>
                <a:cs typeface="Arial"/>
                <a:sym typeface="Arial"/>
              </a:rPr>
              <a:t>Cross Platform Planner app usage has also retreated as upfront planning is now behind us. Typically, planning activity peaks between February and May, and this year was no different.  </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dk1"/>
              </a:solidFill>
              <a:highlight>
                <a:srgbClr val="FFFF00"/>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91440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91440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750"/>
              <a:buFont typeface="Arial"/>
              <a:buNone/>
            </a:pPr>
            <a:r>
              <a:t/>
            </a:r>
            <a:endParaRPr b="0" i="0" sz="75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95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95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750"/>
              <a:buFont typeface="Arial"/>
              <a:buNone/>
            </a:pPr>
            <a:r>
              <a:t/>
            </a:r>
            <a:endParaRPr b="0" i="0" sz="75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266700" rtl="0" algn="r">
              <a:lnSpc>
                <a:spcPct val="146668"/>
              </a:lnSpc>
              <a:spcBef>
                <a:spcPts val="0"/>
              </a:spcBef>
              <a:spcAft>
                <a:spcPts val="0"/>
              </a:spcAft>
              <a:buClr>
                <a:srgbClr val="000000"/>
              </a:buClr>
              <a:buSzPts val="1100"/>
              <a:buFont typeface="Arial"/>
              <a:buNone/>
            </a:pPr>
            <a:r>
              <a:t/>
            </a:r>
            <a:endParaRPr b="0" i="0" sz="900" u="none" cap="none" strike="noStrike">
              <a:solidFill>
                <a:srgbClr val="000000"/>
              </a:solidFill>
              <a:latin typeface="Roboto"/>
              <a:ea typeface="Roboto"/>
              <a:cs typeface="Roboto"/>
              <a:sym typeface="Roboto"/>
            </a:endParaRPr>
          </a:p>
          <a:p>
            <a:pPr indent="0" lvl="0" marL="190500" marR="190500" rtl="0" algn="l">
              <a:lnSpc>
                <a:spcPct val="146668"/>
              </a:lnSpc>
              <a:spcBef>
                <a:spcPts val="0"/>
              </a:spcBef>
              <a:spcAft>
                <a:spcPts val="0"/>
              </a:spcAft>
              <a:buClr>
                <a:srgbClr val="000000"/>
              </a:buClr>
              <a:buSzPts val="1100"/>
              <a:buFont typeface="Arial"/>
              <a:buNone/>
            </a:pPr>
            <a:r>
              <a:t/>
            </a:r>
            <a:endParaRPr b="0" i="0" sz="1150" u="none" cap="none" strike="noStrike">
              <a:solidFill>
                <a:srgbClr val="D1D2D3"/>
              </a:solidFill>
              <a:highlight>
                <a:srgbClr val="22252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p:txBody>
      </p:sp>
      <p:sp>
        <p:nvSpPr>
          <p:cNvPr id="124" name="Google Shape;124;p2"/>
          <p:cNvSpPr txBox="1"/>
          <p:nvPr/>
        </p:nvSpPr>
        <p:spPr>
          <a:xfrm>
            <a:off x="457200" y="675350"/>
            <a:ext cx="3279600" cy="42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Roboto"/>
                <a:ea typeface="Roboto"/>
                <a:cs typeface="Roboto"/>
                <a:sym typeface="Roboto"/>
              </a:rPr>
              <a:t>Executive Summary</a:t>
            </a:r>
            <a:endParaRPr b="1" i="0" sz="2800" u="none" cap="none" strike="noStrike">
              <a:solidFill>
                <a:srgbClr val="000000"/>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20" title="Chart"/>
          <p:cNvPicPr preferRelativeResize="0"/>
          <p:nvPr/>
        </p:nvPicPr>
        <p:blipFill rotWithShape="1">
          <a:blip r:embed="rId3">
            <a:alphaModFix/>
          </a:blip>
          <a:srcRect b="3688" l="5979" r="1589" t="0"/>
          <a:stretch/>
        </p:blipFill>
        <p:spPr>
          <a:xfrm>
            <a:off x="4881425" y="1031625"/>
            <a:ext cx="3660675" cy="4065526"/>
          </a:xfrm>
          <a:prstGeom prst="rect">
            <a:avLst/>
          </a:prstGeom>
          <a:noFill/>
          <a:ln>
            <a:noFill/>
          </a:ln>
        </p:spPr>
      </p:pic>
      <p:pic>
        <p:nvPicPr>
          <p:cNvPr id="671" name="Google Shape;671;p20" title="Chart"/>
          <p:cNvPicPr preferRelativeResize="0"/>
          <p:nvPr/>
        </p:nvPicPr>
        <p:blipFill rotWithShape="1">
          <a:blip r:embed="rId4">
            <a:alphaModFix/>
          </a:blip>
          <a:srcRect b="4370" l="0" r="3034" t="0"/>
          <a:stretch/>
        </p:blipFill>
        <p:spPr>
          <a:xfrm>
            <a:off x="277700" y="1031625"/>
            <a:ext cx="3867899" cy="4065526"/>
          </a:xfrm>
          <a:prstGeom prst="rect">
            <a:avLst/>
          </a:prstGeom>
          <a:noFill/>
          <a:ln>
            <a:noFill/>
          </a:ln>
        </p:spPr>
      </p:pic>
      <p:sp>
        <p:nvSpPr>
          <p:cNvPr id="672" name="Google Shape;672;p20"/>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673" name="Google Shape;673;p20"/>
          <p:cNvSpPr txBox="1"/>
          <p:nvPr/>
        </p:nvSpPr>
        <p:spPr>
          <a:xfrm>
            <a:off x="833725" y="114575"/>
            <a:ext cx="61917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Initiative Exploration – Average vs. Median Time on Page</a:t>
            </a:r>
            <a:endParaRPr b="0" i="0" sz="1800" u="none" cap="none" strike="noStrike">
              <a:solidFill>
                <a:srgbClr val="000000"/>
              </a:solidFill>
              <a:latin typeface="Roboto Light"/>
              <a:ea typeface="Roboto Light"/>
              <a:cs typeface="Roboto Light"/>
              <a:sym typeface="Roboto Light"/>
            </a:endParaRPr>
          </a:p>
        </p:txBody>
      </p:sp>
      <p:cxnSp>
        <p:nvCxnSpPr>
          <p:cNvPr id="674" name="Google Shape;674;p20"/>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675" name="Google Shape;675;p2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676" name="Google Shape;676;p2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7.00 / 10</a:t>
            </a:r>
            <a:endParaRPr b="1" i="0" sz="600" u="none" cap="none" strike="noStrike">
              <a:solidFill>
                <a:schemeClr val="accent5"/>
              </a:solidFill>
              <a:latin typeface="Roboto"/>
              <a:ea typeface="Roboto"/>
              <a:cs typeface="Roboto"/>
              <a:sym typeface="Roboto"/>
            </a:endParaRPr>
          </a:p>
        </p:txBody>
      </p:sp>
      <p:sp>
        <p:nvSpPr>
          <p:cNvPr id="677" name="Google Shape;677;p20"/>
          <p:cNvSpPr txBox="1"/>
          <p:nvPr/>
        </p:nvSpPr>
        <p:spPr>
          <a:xfrm rot="-5400000">
            <a:off x="31962" y="2552641"/>
            <a:ext cx="704400" cy="15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Roboto"/>
                <a:ea typeface="Roboto"/>
                <a:cs typeface="Roboto"/>
                <a:sym typeface="Roboto"/>
              </a:rPr>
              <a:t>Time on Page</a:t>
            </a:r>
            <a:endParaRPr b="0" i="0" sz="700" u="none" cap="none" strike="noStrike">
              <a:solidFill>
                <a:srgbClr val="999999"/>
              </a:solidFill>
              <a:latin typeface="Roboto"/>
              <a:ea typeface="Roboto"/>
              <a:cs typeface="Roboto"/>
              <a:sym typeface="Roboto"/>
            </a:endParaRPr>
          </a:p>
        </p:txBody>
      </p:sp>
      <p:sp>
        <p:nvSpPr>
          <p:cNvPr id="678" name="Google Shape;678;p20"/>
          <p:cNvSpPr txBox="1"/>
          <p:nvPr/>
        </p:nvSpPr>
        <p:spPr>
          <a:xfrm rot="5400000">
            <a:off x="8563212" y="2505534"/>
            <a:ext cx="704400" cy="15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Roboto"/>
                <a:ea typeface="Roboto"/>
                <a:cs typeface="Roboto"/>
                <a:sym typeface="Roboto"/>
              </a:rPr>
              <a:t>Number of Users</a:t>
            </a:r>
            <a:endParaRPr b="0" i="0" sz="700" u="none" cap="none" strike="noStrike">
              <a:solidFill>
                <a:srgbClr val="999999"/>
              </a:solidFill>
              <a:latin typeface="Roboto"/>
              <a:ea typeface="Roboto"/>
              <a:cs typeface="Roboto"/>
              <a:sym typeface="Roboto"/>
            </a:endParaRPr>
          </a:p>
        </p:txBody>
      </p:sp>
      <p:sp>
        <p:nvSpPr>
          <p:cNvPr id="679" name="Google Shape;679;p2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6.56 / 10</a:t>
            </a:r>
            <a:endParaRPr b="1" i="0" sz="600" u="none" cap="none" strike="noStrike">
              <a:solidFill>
                <a:schemeClr val="accent5"/>
              </a:solidFill>
              <a:latin typeface="Roboto"/>
              <a:ea typeface="Roboto"/>
              <a:cs typeface="Roboto"/>
              <a:sym typeface="Roboto"/>
            </a:endParaRPr>
          </a:p>
        </p:txBody>
      </p:sp>
      <p:sp>
        <p:nvSpPr>
          <p:cNvPr id="680" name="Google Shape;680;p2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681" name="Google Shape;681;p2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6.05 / 10</a:t>
            </a:r>
            <a:endParaRPr b="1" i="0" sz="600" u="none" cap="none" strike="noStrike">
              <a:solidFill>
                <a:schemeClr val="accent5"/>
              </a:solidFill>
              <a:latin typeface="Roboto"/>
              <a:ea typeface="Roboto"/>
              <a:cs typeface="Roboto"/>
              <a:sym typeface="Roboto"/>
            </a:endParaRPr>
          </a:p>
        </p:txBody>
      </p:sp>
      <p:sp>
        <p:nvSpPr>
          <p:cNvPr id="682" name="Google Shape;682;p2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683" name="Google Shape;683;p2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684" name="Google Shape;684;p2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7.06 / 10</a:t>
            </a:r>
            <a:endParaRPr b="1" i="0" sz="600" u="none" cap="none" strike="noStrike">
              <a:solidFill>
                <a:schemeClr val="accent5"/>
              </a:solidFill>
              <a:latin typeface="Roboto"/>
              <a:ea typeface="Roboto"/>
              <a:cs typeface="Roboto"/>
              <a:sym typeface="Roboto"/>
            </a:endParaRPr>
          </a:p>
        </p:txBody>
      </p:sp>
      <p:sp>
        <p:nvSpPr>
          <p:cNvPr id="685" name="Google Shape;685;p2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686" name="Google Shape;686;p2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687" name="Google Shape;687;p2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7.24 / 10</a:t>
            </a:r>
            <a:endParaRPr b="1" i="0" sz="600" u="none" cap="none" strike="noStrike">
              <a:solidFill>
                <a:schemeClr val="accent5"/>
              </a:solidFill>
              <a:latin typeface="Roboto"/>
              <a:ea typeface="Roboto"/>
              <a:cs typeface="Roboto"/>
              <a:sym typeface="Roboto"/>
            </a:endParaRPr>
          </a:p>
        </p:txBody>
      </p:sp>
      <p:sp>
        <p:nvSpPr>
          <p:cNvPr id="688" name="Google Shape;688;p2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689" name="Google Shape;689;p2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pic>
        <p:nvPicPr>
          <p:cNvPr id="690" name="Google Shape;690;p20" title="Chart"/>
          <p:cNvPicPr preferRelativeResize="0"/>
          <p:nvPr/>
        </p:nvPicPr>
        <p:blipFill rotWithShape="1">
          <a:blip r:embed="rId5">
            <a:alphaModFix/>
          </a:blip>
          <a:srcRect b="26772" l="12449" r="0" t="0"/>
          <a:stretch/>
        </p:blipFill>
        <p:spPr>
          <a:xfrm>
            <a:off x="890400" y="1047525"/>
            <a:ext cx="3492376" cy="3088426"/>
          </a:xfrm>
          <a:prstGeom prst="rect">
            <a:avLst/>
          </a:prstGeom>
          <a:noFill/>
          <a:ln>
            <a:noFill/>
          </a:ln>
        </p:spPr>
      </p:pic>
      <p:pic>
        <p:nvPicPr>
          <p:cNvPr id="691" name="Google Shape;691;p20" title="Chart"/>
          <p:cNvPicPr preferRelativeResize="0"/>
          <p:nvPr/>
        </p:nvPicPr>
        <p:blipFill rotWithShape="1">
          <a:blip r:embed="rId6">
            <a:alphaModFix/>
          </a:blip>
          <a:srcRect b="26317" l="11816" r="0" t="0"/>
          <a:stretch/>
        </p:blipFill>
        <p:spPr>
          <a:xfrm>
            <a:off x="5295500" y="1026025"/>
            <a:ext cx="3451074" cy="3109923"/>
          </a:xfrm>
          <a:prstGeom prst="rect">
            <a:avLst/>
          </a:prstGeom>
          <a:noFill/>
          <a:ln>
            <a:noFill/>
          </a:ln>
        </p:spPr>
      </p:pic>
      <p:sp>
        <p:nvSpPr>
          <p:cNvPr id="692" name="Google Shape;692;p20"/>
          <p:cNvSpPr txBox="1"/>
          <p:nvPr/>
        </p:nvSpPr>
        <p:spPr>
          <a:xfrm rot="5400000">
            <a:off x="4191725" y="2552659"/>
            <a:ext cx="704400" cy="15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Roboto"/>
                <a:ea typeface="Roboto"/>
                <a:cs typeface="Roboto"/>
                <a:sym typeface="Roboto"/>
              </a:rPr>
              <a:t>Number of Users</a:t>
            </a:r>
            <a:endParaRPr b="0" i="0" sz="700" u="none" cap="none" strike="noStrike">
              <a:solidFill>
                <a:srgbClr val="999999"/>
              </a:solidFill>
              <a:latin typeface="Roboto"/>
              <a:ea typeface="Roboto"/>
              <a:cs typeface="Roboto"/>
              <a:sym typeface="Roboto"/>
            </a:endParaRPr>
          </a:p>
        </p:txBody>
      </p:sp>
      <p:sp>
        <p:nvSpPr>
          <p:cNvPr id="693" name="Google Shape;693;p20"/>
          <p:cNvSpPr txBox="1"/>
          <p:nvPr/>
        </p:nvSpPr>
        <p:spPr>
          <a:xfrm rot="-5400000">
            <a:off x="4483249" y="2552641"/>
            <a:ext cx="704400" cy="15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Roboto"/>
                <a:ea typeface="Roboto"/>
                <a:cs typeface="Roboto"/>
                <a:sym typeface="Roboto"/>
              </a:rPr>
              <a:t>Time on Page</a:t>
            </a:r>
            <a:endParaRPr b="0" i="0" sz="700" u="none" cap="none" strike="noStrike">
              <a:solidFill>
                <a:srgbClr val="999999"/>
              </a:solidFill>
              <a:latin typeface="Roboto"/>
              <a:ea typeface="Roboto"/>
              <a:cs typeface="Roboto"/>
              <a:sym typeface="Roboto"/>
            </a:endParaRPr>
          </a:p>
        </p:txBody>
      </p:sp>
      <p:sp>
        <p:nvSpPr>
          <p:cNvPr id="694" name="Google Shape;694;p20"/>
          <p:cNvSpPr txBox="1"/>
          <p:nvPr/>
        </p:nvSpPr>
        <p:spPr>
          <a:xfrm>
            <a:off x="613200" y="708125"/>
            <a:ext cx="14877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Light"/>
                <a:ea typeface="Roboto Light"/>
                <a:cs typeface="Roboto Light"/>
                <a:sym typeface="Roboto Light"/>
              </a:rPr>
              <a:t>External Usage</a:t>
            </a:r>
            <a:endParaRPr b="1" i="0" sz="800" u="none" cap="none" strike="noStrike">
              <a:solidFill>
                <a:srgbClr val="000000"/>
              </a:solidFill>
              <a:latin typeface="Roboto"/>
              <a:ea typeface="Roboto"/>
              <a:cs typeface="Roboto"/>
              <a:sym typeface="Roboto"/>
            </a:endParaRPr>
          </a:p>
        </p:txBody>
      </p:sp>
      <p:sp>
        <p:nvSpPr>
          <p:cNvPr id="695" name="Google Shape;695;p20"/>
          <p:cNvSpPr txBox="1"/>
          <p:nvPr/>
        </p:nvSpPr>
        <p:spPr>
          <a:xfrm>
            <a:off x="4952850" y="708125"/>
            <a:ext cx="25863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Light"/>
                <a:ea typeface="Roboto Light"/>
                <a:cs typeface="Roboto Light"/>
                <a:sym typeface="Roboto Light"/>
              </a:rPr>
              <a:t>Platform Solutions Usage</a:t>
            </a:r>
            <a:endParaRPr b="1" i="0" sz="800" u="none" cap="none" strike="noStrike">
              <a:solidFill>
                <a:srgbClr val="000000"/>
              </a:solidFill>
              <a:latin typeface="Roboto"/>
              <a:ea typeface="Roboto"/>
              <a:cs typeface="Roboto"/>
              <a:sym typeface="Roboto"/>
            </a:endParaRPr>
          </a:p>
        </p:txBody>
      </p:sp>
      <p:sp>
        <p:nvSpPr>
          <p:cNvPr id="696" name="Google Shape;696;p2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697" name="Google Shape;697;p2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7.39 / 10</a:t>
            </a:r>
            <a:endParaRPr b="1" i="0" sz="600" u="none" cap="none" strike="noStrike">
              <a:solidFill>
                <a:schemeClr val="accent5"/>
              </a:solidFill>
              <a:latin typeface="Roboto"/>
              <a:ea typeface="Roboto"/>
              <a:cs typeface="Roboto"/>
              <a:sym typeface="Roboto"/>
            </a:endParaRPr>
          </a:p>
        </p:txBody>
      </p:sp>
      <p:sp>
        <p:nvSpPr>
          <p:cNvPr id="698" name="Google Shape;698;p2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699" name="Google Shape;699;p2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7.27 / 10</a:t>
            </a:r>
            <a:endParaRPr b="1" i="0" sz="600" u="none" cap="none" strike="noStrike">
              <a:solidFill>
                <a:schemeClr val="accent5"/>
              </a:solidFill>
              <a:latin typeface="Roboto"/>
              <a:ea typeface="Roboto"/>
              <a:cs typeface="Roboto"/>
              <a:sym typeface="Roboto"/>
            </a:endParaRPr>
          </a:p>
        </p:txBody>
      </p:sp>
      <p:sp>
        <p:nvSpPr>
          <p:cNvPr id="700" name="Google Shape;700;p2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701" name="Google Shape;701;p2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7.77 / 10</a:t>
            </a:r>
            <a:endParaRPr b="1" i="0" sz="600" u="none" cap="none" strike="noStrike">
              <a:solidFill>
                <a:schemeClr val="accent5"/>
              </a:solidFill>
              <a:latin typeface="Roboto"/>
              <a:ea typeface="Roboto"/>
              <a:cs typeface="Roboto"/>
              <a:sym typeface="Roboto"/>
            </a:endParaRPr>
          </a:p>
        </p:txBody>
      </p:sp>
      <p:sp>
        <p:nvSpPr>
          <p:cNvPr id="702" name="Google Shape;702;p2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703" name="Google Shape;703;p2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7.64 / 10</a:t>
            </a:r>
            <a:endParaRPr b="1" i="0" sz="600" u="none" cap="none" strike="noStrike">
              <a:solidFill>
                <a:schemeClr val="accent5"/>
              </a:solidFill>
              <a:latin typeface="Roboto"/>
              <a:ea typeface="Roboto"/>
              <a:cs typeface="Roboto"/>
              <a:sym typeface="Roboto"/>
            </a:endParaRPr>
          </a:p>
        </p:txBody>
      </p:sp>
      <p:sp>
        <p:nvSpPr>
          <p:cNvPr id="704" name="Google Shape;704;p2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7.65 / 10</a:t>
            </a:r>
            <a:endParaRPr b="1" i="0" sz="600" u="none" cap="none" strike="noStrike">
              <a:solidFill>
                <a:schemeClr val="accent5"/>
              </a:solidFill>
              <a:latin typeface="Roboto"/>
              <a:ea typeface="Roboto"/>
              <a:cs typeface="Roboto"/>
              <a:sym typeface="Roboto"/>
            </a:endParaRPr>
          </a:p>
        </p:txBody>
      </p:sp>
      <p:sp>
        <p:nvSpPr>
          <p:cNvPr id="705" name="Google Shape;705;p2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21"/>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711" name="Google Shape;711;p21"/>
          <p:cNvSpPr txBox="1"/>
          <p:nvPr/>
        </p:nvSpPr>
        <p:spPr>
          <a:xfrm>
            <a:off x="833725" y="114575"/>
            <a:ext cx="66573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Initiative Exploration – Most Used Features*</a:t>
            </a:r>
            <a:endParaRPr b="0" i="0" sz="1800" u="none" cap="none" strike="noStrike">
              <a:solidFill>
                <a:srgbClr val="000000"/>
              </a:solidFill>
              <a:latin typeface="Roboto Light"/>
              <a:ea typeface="Roboto Light"/>
              <a:cs typeface="Roboto Light"/>
              <a:sym typeface="Roboto Light"/>
            </a:endParaRPr>
          </a:p>
        </p:txBody>
      </p:sp>
      <p:cxnSp>
        <p:nvCxnSpPr>
          <p:cNvPr id="712" name="Google Shape;712;p21"/>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713" name="Google Shape;713;p2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714" name="Google Shape;714;p2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7.00 / 10</a:t>
            </a:r>
            <a:endParaRPr b="1" i="0" sz="600" u="none" cap="none" strike="noStrike">
              <a:solidFill>
                <a:schemeClr val="accent5"/>
              </a:solidFill>
              <a:latin typeface="Roboto"/>
              <a:ea typeface="Roboto"/>
              <a:cs typeface="Roboto"/>
              <a:sym typeface="Roboto"/>
            </a:endParaRPr>
          </a:p>
        </p:txBody>
      </p:sp>
      <p:graphicFrame>
        <p:nvGraphicFramePr>
          <p:cNvPr id="715" name="Google Shape;715;p21"/>
          <p:cNvGraphicFramePr/>
          <p:nvPr/>
        </p:nvGraphicFramePr>
        <p:xfrm>
          <a:off x="1120821" y="853358"/>
          <a:ext cx="3000000" cy="3000000"/>
        </p:xfrm>
        <a:graphic>
          <a:graphicData uri="http://schemas.openxmlformats.org/drawingml/2006/table">
            <a:tbl>
              <a:tblPr>
                <a:noFill/>
                <a:tableStyleId>{CADF2EE4-7DF5-4928-B463-9377BB128C64}</a:tableStyleId>
              </a:tblPr>
              <a:tblGrid>
                <a:gridCol w="2284900"/>
                <a:gridCol w="2346625"/>
                <a:gridCol w="878075"/>
                <a:gridCol w="1170175"/>
              </a:tblGrid>
              <a:tr h="100000">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Feature Name</a:t>
                      </a:r>
                      <a:endParaRPr b="1" sz="800" u="none" cap="none" strike="noStrike">
                        <a:latin typeface="Roboto"/>
                        <a:ea typeface="Roboto"/>
                        <a:cs typeface="Roboto"/>
                        <a:sym typeface="Robot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Feature Location</a:t>
                      </a:r>
                      <a:endParaRPr b="1" sz="800" u="none" cap="none" strike="noStrike">
                        <a:latin typeface="Roboto"/>
                        <a:ea typeface="Roboto"/>
                        <a:cs typeface="Roboto"/>
                        <a:sym typeface="Robot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Number of Clicks </a:t>
                      </a:r>
                      <a:endParaRPr b="1" sz="800" u="none" cap="none" strike="noStrike">
                        <a:latin typeface="Roboto"/>
                        <a:ea typeface="Roboto"/>
                        <a:cs typeface="Roboto"/>
                        <a:sym typeface="Robot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Number of Users</a:t>
                      </a:r>
                      <a:endParaRPr b="1" sz="800" u="none" cap="none" strike="noStrike">
                        <a:latin typeface="Roboto"/>
                        <a:ea typeface="Roboto"/>
                        <a:cs typeface="Roboto"/>
                        <a:sym typeface="Robot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r>
              <a:tr h="290000">
                <a:tc>
                  <a:txBody>
                    <a:bodyPr/>
                    <a:lstStyle/>
                    <a:p>
                      <a:pPr indent="0" lvl="0" marL="0" marR="0" rtl="0" algn="l">
                        <a:lnSpc>
                          <a:spcPct val="100000"/>
                        </a:lnSpc>
                        <a:spcBef>
                          <a:spcPts val="0"/>
                        </a:spcBef>
                        <a:spcAft>
                          <a:spcPts val="0"/>
                        </a:spcAft>
                        <a:buClr>
                          <a:schemeClr val="dk1"/>
                        </a:buClr>
                        <a:buSzPts val="1100"/>
                        <a:buFont typeface="Arial"/>
                        <a:buNone/>
                      </a:pPr>
                      <a:r>
                        <a:rPr lang="en" sz="700" u="none" cap="none" strike="noStrike">
                          <a:solidFill>
                            <a:schemeClr val="dk1"/>
                          </a:solidFill>
                          <a:latin typeface="Roboto"/>
                          <a:ea typeface="Roboto"/>
                          <a:cs typeface="Roboto"/>
                          <a:sym typeface="Roboto"/>
                        </a:rPr>
                        <a:t>Overview Audience Open</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700" u="sng" cap="none" strike="noStrike">
                          <a:solidFill>
                            <a:schemeClr val="hlink"/>
                          </a:solidFill>
                          <a:latin typeface="Roboto"/>
                          <a:ea typeface="Roboto"/>
                          <a:cs typeface="Roboto"/>
                          <a:sym typeface="Roboto"/>
                          <a:hlinkClick r:id="rId3"/>
                        </a:rPr>
                        <a:t>Measure: Initiative: Overview - Audience | Open</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700" u="none" cap="none" strike="noStrike">
                          <a:solidFill>
                            <a:schemeClr val="dk1"/>
                          </a:solidFill>
                          <a:latin typeface="Roboto"/>
                          <a:ea typeface="Roboto"/>
                          <a:cs typeface="Roboto"/>
                          <a:sym typeface="Roboto"/>
                        </a:rPr>
                        <a:t>564</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700" u="none" cap="none" strike="noStrike">
                          <a:latin typeface="Roboto"/>
                          <a:ea typeface="Roboto"/>
                          <a:cs typeface="Roboto"/>
                          <a:sym typeface="Roboto"/>
                        </a:rPr>
                        <a:t>50</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r>
              <a:tr h="290000">
                <a:tc>
                  <a:txBody>
                    <a:bodyPr/>
                    <a:lstStyle/>
                    <a:p>
                      <a:pPr indent="0" lvl="0" marL="0" marR="0" rtl="0" algn="l">
                        <a:lnSpc>
                          <a:spcPct val="100000"/>
                        </a:lnSpc>
                        <a:spcBef>
                          <a:spcPts val="0"/>
                        </a:spcBef>
                        <a:spcAft>
                          <a:spcPts val="0"/>
                        </a:spcAft>
                        <a:buClr>
                          <a:schemeClr val="dk1"/>
                        </a:buClr>
                        <a:buSzPts val="1100"/>
                        <a:buFont typeface="Arial"/>
                        <a:buNone/>
                      </a:pPr>
                      <a:r>
                        <a:rPr lang="en" sz="700" u="none" cap="none" strike="noStrike">
                          <a:solidFill>
                            <a:schemeClr val="dk1"/>
                          </a:solidFill>
                          <a:latin typeface="Roboto"/>
                          <a:ea typeface="Roboto"/>
                          <a:cs typeface="Roboto"/>
                          <a:sym typeface="Roboto"/>
                        </a:rPr>
                        <a:t>Performance Detail Open</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700" u="sng" cap="none" strike="noStrike">
                          <a:solidFill>
                            <a:schemeClr val="hlink"/>
                          </a:solidFill>
                          <a:latin typeface="Roboto"/>
                          <a:ea typeface="Roboto"/>
                          <a:cs typeface="Roboto"/>
                          <a:sym typeface="Roboto"/>
                          <a:hlinkClick r:id="rId4"/>
                        </a:rPr>
                        <a:t>Measure: Initiative - Performance | Detail</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700" u="none" cap="none" strike="noStrike">
                          <a:solidFill>
                            <a:schemeClr val="dk1"/>
                          </a:solidFill>
                          <a:latin typeface="Roboto"/>
                          <a:ea typeface="Roboto"/>
                          <a:cs typeface="Roboto"/>
                          <a:sym typeface="Roboto"/>
                        </a:rPr>
                        <a:t>516</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84</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r>
              <a:tr h="281325">
                <a:tc>
                  <a:txBody>
                    <a:bodyPr/>
                    <a:lstStyle/>
                    <a:p>
                      <a:pPr indent="0" lvl="0" marL="0" marR="0" rtl="0" algn="l">
                        <a:lnSpc>
                          <a:spcPct val="100000"/>
                        </a:lnSpc>
                        <a:spcBef>
                          <a:spcPts val="0"/>
                        </a:spcBef>
                        <a:spcAft>
                          <a:spcPts val="0"/>
                        </a:spcAft>
                        <a:buClr>
                          <a:schemeClr val="dk1"/>
                        </a:buClr>
                        <a:buSzPts val="1100"/>
                        <a:buFont typeface="Arial"/>
                        <a:buNone/>
                      </a:pPr>
                      <a:r>
                        <a:rPr lang="en" sz="700" u="none" cap="none" strike="noStrike">
                          <a:solidFill>
                            <a:schemeClr val="dk1"/>
                          </a:solidFill>
                          <a:latin typeface="Roboto"/>
                          <a:ea typeface="Roboto"/>
                          <a:cs typeface="Roboto"/>
                          <a:sym typeface="Roboto"/>
                        </a:rPr>
                        <a:t>Performance Breakdown Time Increment</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700" u="sng" cap="none" strike="noStrike">
                          <a:solidFill>
                            <a:schemeClr val="hlink"/>
                          </a:solidFill>
                          <a:latin typeface="Roboto"/>
                          <a:ea typeface="Roboto"/>
                          <a:cs typeface="Roboto"/>
                          <a:sym typeface="Roboto"/>
                          <a:hlinkClick r:id="rId5"/>
                        </a:rPr>
                        <a:t>Performance Breakdown: Time Increment | Open</a:t>
                      </a:r>
                      <a:endParaRPr b="1"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chemeClr val="dk1"/>
                          </a:solidFill>
                          <a:latin typeface="Roboto"/>
                          <a:ea typeface="Roboto"/>
                          <a:cs typeface="Roboto"/>
                          <a:sym typeface="Roboto"/>
                        </a:rPr>
                        <a:t>406</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31</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r>
              <a:tr h="290000">
                <a:tc>
                  <a:txBody>
                    <a:bodyPr/>
                    <a:lstStyle/>
                    <a:p>
                      <a:pPr indent="0" lvl="0" marL="0" marR="0" rtl="0" algn="l">
                        <a:lnSpc>
                          <a:spcPct val="100000"/>
                        </a:lnSpc>
                        <a:spcBef>
                          <a:spcPts val="0"/>
                        </a:spcBef>
                        <a:spcAft>
                          <a:spcPts val="0"/>
                        </a:spcAft>
                        <a:buClr>
                          <a:schemeClr val="dk1"/>
                        </a:buClr>
                        <a:buSzPts val="1100"/>
                        <a:buFont typeface="Arial"/>
                        <a:buNone/>
                      </a:pPr>
                      <a:r>
                        <a:rPr lang="en" sz="700" u="none" cap="none" strike="noStrike">
                          <a:solidFill>
                            <a:schemeClr val="dk1"/>
                          </a:solidFill>
                          <a:latin typeface="Roboto"/>
                          <a:ea typeface="Roboto"/>
                          <a:cs typeface="Roboto"/>
                          <a:sym typeface="Roboto"/>
                        </a:rPr>
                        <a:t>Conversion Date Range</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700" u="sng" cap="none" strike="noStrike">
                          <a:solidFill>
                            <a:schemeClr val="hlink"/>
                          </a:solidFill>
                          <a:latin typeface="Roboto"/>
                          <a:ea typeface="Roboto"/>
                          <a:cs typeface="Roboto"/>
                          <a:sym typeface="Roboto"/>
                          <a:hlinkClick r:id="rId6"/>
                        </a:rPr>
                        <a:t>Performance - Conversion | Date Range</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361</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chemeClr val="dk1"/>
                          </a:solidFill>
                          <a:latin typeface="Roboto"/>
                          <a:ea typeface="Roboto"/>
                          <a:cs typeface="Roboto"/>
                          <a:sym typeface="Roboto"/>
                        </a:rPr>
                        <a:t>66</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r>
              <a:tr h="290000">
                <a:tc>
                  <a:txBody>
                    <a:bodyPr/>
                    <a:lstStyle/>
                    <a:p>
                      <a:pPr indent="0" lvl="0" marL="0" marR="0" rtl="0" algn="l">
                        <a:lnSpc>
                          <a:spcPct val="100000"/>
                        </a:lnSpc>
                        <a:spcBef>
                          <a:spcPts val="0"/>
                        </a:spcBef>
                        <a:spcAft>
                          <a:spcPts val="0"/>
                        </a:spcAft>
                        <a:buClr>
                          <a:schemeClr val="dk1"/>
                        </a:buClr>
                        <a:buSzPts val="1100"/>
                        <a:buFont typeface="Arial"/>
                        <a:buNone/>
                      </a:pPr>
                      <a:r>
                        <a:rPr lang="en" sz="700" u="none" cap="none" strike="noStrike">
                          <a:solidFill>
                            <a:schemeClr val="dk1"/>
                          </a:solidFill>
                          <a:latin typeface="Roboto"/>
                          <a:ea typeface="Roboto"/>
                          <a:cs typeface="Roboto"/>
                          <a:sym typeface="Roboto"/>
                        </a:rPr>
                        <a:t>Attribution Discovery Select Dimension Dropdown</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700" u="sng" cap="none" strike="noStrike">
                          <a:solidFill>
                            <a:schemeClr val="hlink"/>
                          </a:solidFill>
                          <a:latin typeface="Roboto"/>
                          <a:ea typeface="Roboto"/>
                          <a:cs typeface="Roboto"/>
                          <a:sym typeface="Roboto"/>
                          <a:hlinkClick r:id="rId7"/>
                        </a:rPr>
                        <a:t>Attribution Discovery | Select Dimension Dropdown</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700" u="none" cap="none" strike="noStrike">
                          <a:solidFill>
                            <a:schemeClr val="dk1"/>
                          </a:solidFill>
                          <a:latin typeface="Roboto"/>
                          <a:ea typeface="Roboto"/>
                          <a:cs typeface="Roboto"/>
                          <a:sym typeface="Roboto"/>
                        </a:rPr>
                        <a:t>332</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16</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r>
              <a:tr h="290000">
                <a:tc>
                  <a:txBody>
                    <a:bodyPr/>
                    <a:lstStyle/>
                    <a:p>
                      <a:pPr indent="0" lvl="0" marL="0" marR="0" rtl="0" algn="l">
                        <a:lnSpc>
                          <a:spcPct val="100000"/>
                        </a:lnSpc>
                        <a:spcBef>
                          <a:spcPts val="0"/>
                        </a:spcBef>
                        <a:spcAft>
                          <a:spcPts val="0"/>
                        </a:spcAft>
                        <a:buClr>
                          <a:schemeClr val="dk1"/>
                        </a:buClr>
                        <a:buSzPts val="1100"/>
                        <a:buFont typeface="Arial"/>
                        <a:buNone/>
                      </a:pPr>
                      <a:r>
                        <a:rPr lang="en" sz="700" u="none" cap="none" strike="noStrike">
                          <a:solidFill>
                            <a:schemeClr val="dk1"/>
                          </a:solidFill>
                          <a:latin typeface="Roboto"/>
                          <a:ea typeface="Roboto"/>
                          <a:cs typeface="Roboto"/>
                          <a:sym typeface="Roboto"/>
                        </a:rPr>
                        <a:t>Performance Table Filter Toggle</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700" u="sng" cap="none" strike="noStrike">
                          <a:solidFill>
                            <a:schemeClr val="hlink"/>
                          </a:solidFill>
                          <a:latin typeface="Roboto"/>
                          <a:ea typeface="Roboto"/>
                          <a:cs typeface="Roboto"/>
                          <a:sym typeface="Roboto"/>
                          <a:hlinkClick r:id="rId8"/>
                        </a:rPr>
                        <a:t>Performance Detail - Table: Filter | Toggle</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chemeClr val="dk1"/>
                          </a:solidFill>
                          <a:latin typeface="Roboto"/>
                          <a:ea typeface="Roboto"/>
                          <a:cs typeface="Roboto"/>
                          <a:sym typeface="Roboto"/>
                        </a:rPr>
                        <a:t>234</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17</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r>
              <a:tr h="290000">
                <a:tc>
                  <a:txBody>
                    <a:bodyPr/>
                    <a:lstStyle/>
                    <a:p>
                      <a:pPr indent="0" lvl="0" marL="0" marR="0" rtl="0" algn="l">
                        <a:lnSpc>
                          <a:spcPct val="100000"/>
                        </a:lnSpc>
                        <a:spcBef>
                          <a:spcPts val="0"/>
                        </a:spcBef>
                        <a:spcAft>
                          <a:spcPts val="0"/>
                        </a:spcAft>
                        <a:buClr>
                          <a:schemeClr val="dk1"/>
                        </a:buClr>
                        <a:buSzPts val="1100"/>
                        <a:buFont typeface="Arial"/>
                        <a:buNone/>
                      </a:pPr>
                      <a:r>
                        <a:rPr lang="en" sz="700" u="none" cap="none" strike="noStrike">
                          <a:solidFill>
                            <a:schemeClr val="dk1"/>
                          </a:solidFill>
                          <a:latin typeface="Roboto"/>
                          <a:ea typeface="Roboto"/>
                          <a:cs typeface="Roboto"/>
                          <a:sym typeface="Roboto"/>
                        </a:rPr>
                        <a:t>Configure Digital Table</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700" u="sng" cap="none" strike="noStrike">
                          <a:solidFill>
                            <a:schemeClr val="hlink"/>
                          </a:solidFill>
                          <a:latin typeface="Roboto"/>
                          <a:ea typeface="Roboto"/>
                          <a:cs typeface="Roboto"/>
                          <a:sym typeface="Roboto"/>
                          <a:hlinkClick r:id="rId9"/>
                        </a:rPr>
                        <a:t>Delivery - Digital | Configure Table</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chemeClr val="dk1"/>
                          </a:solidFill>
                          <a:latin typeface="Roboto"/>
                          <a:ea typeface="Roboto"/>
                          <a:cs typeface="Roboto"/>
                          <a:sym typeface="Roboto"/>
                        </a:rPr>
                        <a:t>188</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28</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r>
              <a:tr h="290000">
                <a:tc>
                  <a:txBody>
                    <a:bodyPr/>
                    <a:lstStyle/>
                    <a:p>
                      <a:pPr indent="0" lvl="0" marL="0" marR="0" rtl="0" algn="l">
                        <a:lnSpc>
                          <a:spcPct val="100000"/>
                        </a:lnSpc>
                        <a:spcBef>
                          <a:spcPts val="0"/>
                        </a:spcBef>
                        <a:spcAft>
                          <a:spcPts val="0"/>
                        </a:spcAft>
                        <a:buClr>
                          <a:schemeClr val="dk1"/>
                        </a:buClr>
                        <a:buSzPts val="1100"/>
                        <a:buFont typeface="Arial"/>
                        <a:buNone/>
                      </a:pPr>
                      <a:r>
                        <a:rPr lang="en" sz="700" u="none" cap="none" strike="noStrike">
                          <a:solidFill>
                            <a:schemeClr val="dk1"/>
                          </a:solidFill>
                          <a:latin typeface="Roboto"/>
                          <a:ea typeface="Roboto"/>
                          <a:cs typeface="Roboto"/>
                          <a:sym typeface="Roboto"/>
                        </a:rPr>
                        <a:t>Performance Overlap</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700" u="sng" cap="none" strike="noStrike">
                          <a:solidFill>
                            <a:schemeClr val="hlink"/>
                          </a:solidFill>
                          <a:latin typeface="Roboto"/>
                          <a:ea typeface="Roboto"/>
                          <a:cs typeface="Roboto"/>
                          <a:sym typeface="Roboto"/>
                          <a:hlinkClick r:id="rId10"/>
                        </a:rPr>
                        <a:t>Performance | Overlap</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700" u="none" cap="none" strike="noStrike">
                          <a:solidFill>
                            <a:schemeClr val="dk1"/>
                          </a:solidFill>
                          <a:latin typeface="Roboto"/>
                          <a:ea typeface="Roboto"/>
                          <a:cs typeface="Roboto"/>
                          <a:sym typeface="Roboto"/>
                        </a:rPr>
                        <a:t>150</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43</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r>
              <a:tr h="290000">
                <a:tc>
                  <a:txBody>
                    <a:bodyPr/>
                    <a:lstStyle/>
                    <a:p>
                      <a:pPr indent="0" lvl="0" marL="0" marR="0" rtl="0" algn="l">
                        <a:lnSpc>
                          <a:spcPct val="100000"/>
                        </a:lnSpc>
                        <a:spcBef>
                          <a:spcPts val="0"/>
                        </a:spcBef>
                        <a:spcAft>
                          <a:spcPts val="0"/>
                        </a:spcAft>
                        <a:buClr>
                          <a:schemeClr val="dk1"/>
                        </a:buClr>
                        <a:buSzPts val="1100"/>
                        <a:buFont typeface="Arial"/>
                        <a:buNone/>
                      </a:pPr>
                      <a:r>
                        <a:rPr lang="en" sz="700" u="none" cap="none" strike="noStrike">
                          <a:solidFill>
                            <a:schemeClr val="dk1"/>
                          </a:solidFill>
                          <a:latin typeface="Roboto"/>
                          <a:ea typeface="Roboto"/>
                          <a:cs typeface="Roboto"/>
                          <a:sym typeface="Roboto"/>
                        </a:rPr>
                        <a:t>Performance Frequency</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700" u="sng" cap="none" strike="noStrike">
                          <a:solidFill>
                            <a:schemeClr val="hlink"/>
                          </a:solidFill>
                          <a:latin typeface="Roboto"/>
                          <a:ea typeface="Roboto"/>
                          <a:cs typeface="Roboto"/>
                          <a:sym typeface="Roboto"/>
                          <a:hlinkClick r:id="rId11"/>
                        </a:rPr>
                        <a:t>Performance | Frequency</a:t>
                      </a:r>
                      <a:endParaRPr b="1"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chemeClr val="dk1"/>
                          </a:solidFill>
                          <a:latin typeface="Roboto"/>
                          <a:ea typeface="Roboto"/>
                          <a:cs typeface="Roboto"/>
                          <a:sym typeface="Roboto"/>
                        </a:rPr>
                        <a:t>148</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chemeClr val="dk1"/>
                          </a:solidFill>
                          <a:latin typeface="Roboto"/>
                          <a:ea typeface="Roboto"/>
                          <a:cs typeface="Roboto"/>
                          <a:sym typeface="Roboto"/>
                        </a:rPr>
                        <a:t>50</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r>
              <a:tr h="290000">
                <a:tc>
                  <a:txBody>
                    <a:bodyPr/>
                    <a:lstStyle/>
                    <a:p>
                      <a:pPr indent="0" lvl="0" marL="0" marR="0" rtl="0" algn="l">
                        <a:lnSpc>
                          <a:spcPct val="100000"/>
                        </a:lnSpc>
                        <a:spcBef>
                          <a:spcPts val="0"/>
                        </a:spcBef>
                        <a:spcAft>
                          <a:spcPts val="0"/>
                        </a:spcAft>
                        <a:buClr>
                          <a:schemeClr val="dk1"/>
                        </a:buClr>
                        <a:buSzPts val="1100"/>
                        <a:buFont typeface="Arial"/>
                        <a:buNone/>
                      </a:pPr>
                      <a:r>
                        <a:rPr lang="en" sz="700" u="none" cap="none" strike="noStrike">
                          <a:solidFill>
                            <a:schemeClr val="dk1"/>
                          </a:solidFill>
                          <a:latin typeface="Roboto"/>
                          <a:ea typeface="Roboto"/>
                          <a:cs typeface="Roboto"/>
                          <a:sym typeface="Roboto"/>
                        </a:rPr>
                        <a:t>Frequency Filter Audience Open</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700" u="sng" cap="none" strike="noStrike">
                          <a:solidFill>
                            <a:schemeClr val="hlink"/>
                          </a:solidFill>
                          <a:latin typeface="Roboto"/>
                          <a:ea typeface="Roboto"/>
                          <a:cs typeface="Roboto"/>
                          <a:sym typeface="Roboto"/>
                          <a:hlinkClick r:id="rId12"/>
                        </a:rPr>
                        <a:t>Performance: Frequency - Filters: Audience | Open</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700" u="none" cap="none" strike="noStrike">
                          <a:solidFill>
                            <a:schemeClr val="dk1"/>
                          </a:solidFill>
                          <a:latin typeface="Roboto"/>
                          <a:ea typeface="Roboto"/>
                          <a:cs typeface="Roboto"/>
                          <a:sym typeface="Roboto"/>
                        </a:rPr>
                        <a:t>126</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46</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r>
            </a:tbl>
          </a:graphicData>
        </a:graphic>
      </p:graphicFrame>
      <p:sp>
        <p:nvSpPr>
          <p:cNvPr id="716" name="Google Shape;716;p21"/>
          <p:cNvSpPr txBox="1"/>
          <p:nvPr/>
        </p:nvSpPr>
        <p:spPr>
          <a:xfrm>
            <a:off x="302075" y="4898575"/>
            <a:ext cx="4269900" cy="20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777777"/>
                </a:solidFill>
                <a:latin typeface="Roboto Medium"/>
                <a:ea typeface="Roboto Medium"/>
                <a:cs typeface="Roboto Medium"/>
                <a:sym typeface="Roboto Medium"/>
              </a:rPr>
              <a:t>*  Excludes downloads and features on the Index screen, within the initiative creation workflow, and within Help content.  </a:t>
            </a:r>
            <a:endParaRPr b="0" i="1"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Roboto"/>
              <a:ea typeface="Roboto"/>
              <a:cs typeface="Roboto"/>
              <a:sym typeface="Roboto"/>
            </a:endParaRPr>
          </a:p>
        </p:txBody>
      </p:sp>
      <p:sp>
        <p:nvSpPr>
          <p:cNvPr id="717" name="Google Shape;717;p2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6.56 / 10</a:t>
            </a:r>
            <a:endParaRPr b="1" i="0" sz="600" u="none" cap="none" strike="noStrike">
              <a:solidFill>
                <a:schemeClr val="accent5"/>
              </a:solidFill>
              <a:latin typeface="Roboto"/>
              <a:ea typeface="Roboto"/>
              <a:cs typeface="Roboto"/>
              <a:sym typeface="Roboto"/>
            </a:endParaRPr>
          </a:p>
        </p:txBody>
      </p:sp>
      <p:sp>
        <p:nvSpPr>
          <p:cNvPr id="718" name="Google Shape;718;p2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719" name="Google Shape;719;p2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6.05 / 10</a:t>
            </a:r>
            <a:endParaRPr b="1" i="0" sz="600" u="none" cap="none" strike="noStrike">
              <a:solidFill>
                <a:schemeClr val="accent5"/>
              </a:solidFill>
              <a:latin typeface="Roboto"/>
              <a:ea typeface="Roboto"/>
              <a:cs typeface="Roboto"/>
              <a:sym typeface="Roboto"/>
            </a:endParaRPr>
          </a:p>
        </p:txBody>
      </p:sp>
      <p:sp>
        <p:nvSpPr>
          <p:cNvPr id="720" name="Google Shape;720;p2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721" name="Google Shape;721;p2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722" name="Google Shape;722;p2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7.06 / 10</a:t>
            </a:r>
            <a:endParaRPr b="1" i="0" sz="600" u="none" cap="none" strike="noStrike">
              <a:solidFill>
                <a:schemeClr val="accent5"/>
              </a:solidFill>
              <a:latin typeface="Roboto"/>
              <a:ea typeface="Roboto"/>
              <a:cs typeface="Roboto"/>
              <a:sym typeface="Roboto"/>
            </a:endParaRPr>
          </a:p>
        </p:txBody>
      </p:sp>
      <p:sp>
        <p:nvSpPr>
          <p:cNvPr id="723" name="Google Shape;723;p2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724" name="Google Shape;724;p2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725" name="Google Shape;725;p2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7.24 / 10</a:t>
            </a:r>
            <a:endParaRPr b="1" i="0" sz="600" u="none" cap="none" strike="noStrike">
              <a:solidFill>
                <a:schemeClr val="accent5"/>
              </a:solidFill>
              <a:latin typeface="Roboto"/>
              <a:ea typeface="Roboto"/>
              <a:cs typeface="Roboto"/>
              <a:sym typeface="Roboto"/>
            </a:endParaRPr>
          </a:p>
        </p:txBody>
      </p:sp>
      <p:sp>
        <p:nvSpPr>
          <p:cNvPr id="726" name="Google Shape;726;p2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727" name="Google Shape;727;p2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728" name="Google Shape;728;p2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729" name="Google Shape;729;p2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7.39 / 10</a:t>
            </a:r>
            <a:endParaRPr b="1" i="0" sz="600" u="none" cap="none" strike="noStrike">
              <a:solidFill>
                <a:schemeClr val="accent5"/>
              </a:solidFill>
              <a:latin typeface="Roboto"/>
              <a:ea typeface="Roboto"/>
              <a:cs typeface="Roboto"/>
              <a:sym typeface="Roboto"/>
            </a:endParaRPr>
          </a:p>
        </p:txBody>
      </p:sp>
      <p:sp>
        <p:nvSpPr>
          <p:cNvPr id="730" name="Google Shape;730;p2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731" name="Google Shape;731;p2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7.27 / 10</a:t>
            </a:r>
            <a:endParaRPr b="1" i="0" sz="600" u="none" cap="none" strike="noStrike">
              <a:solidFill>
                <a:schemeClr val="accent5"/>
              </a:solidFill>
              <a:latin typeface="Roboto"/>
              <a:ea typeface="Roboto"/>
              <a:cs typeface="Roboto"/>
              <a:sym typeface="Roboto"/>
            </a:endParaRPr>
          </a:p>
        </p:txBody>
      </p:sp>
      <p:sp>
        <p:nvSpPr>
          <p:cNvPr id="732" name="Google Shape;732;p2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733" name="Google Shape;733;p2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7.77 / 10</a:t>
            </a:r>
            <a:endParaRPr b="1" i="0" sz="600" u="none" cap="none" strike="noStrike">
              <a:solidFill>
                <a:schemeClr val="accent5"/>
              </a:solidFill>
              <a:latin typeface="Roboto"/>
              <a:ea typeface="Roboto"/>
              <a:cs typeface="Roboto"/>
              <a:sym typeface="Roboto"/>
            </a:endParaRPr>
          </a:p>
        </p:txBody>
      </p:sp>
      <p:sp>
        <p:nvSpPr>
          <p:cNvPr id="734" name="Google Shape;734;p2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735" name="Google Shape;735;p2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7.64 / 10</a:t>
            </a:r>
            <a:endParaRPr b="1" i="0" sz="600" u="none" cap="none" strike="noStrike">
              <a:solidFill>
                <a:schemeClr val="accent5"/>
              </a:solidFill>
              <a:latin typeface="Roboto"/>
              <a:ea typeface="Roboto"/>
              <a:cs typeface="Roboto"/>
              <a:sym typeface="Roboto"/>
            </a:endParaRPr>
          </a:p>
        </p:txBody>
      </p:sp>
      <p:sp>
        <p:nvSpPr>
          <p:cNvPr id="736" name="Google Shape;736;p2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7.65 / 10</a:t>
            </a:r>
            <a:endParaRPr b="1" i="0" sz="600" u="none" cap="none" strike="noStrike">
              <a:solidFill>
                <a:schemeClr val="accent5"/>
              </a:solidFill>
              <a:latin typeface="Roboto"/>
              <a:ea typeface="Roboto"/>
              <a:cs typeface="Roboto"/>
              <a:sym typeface="Roboto"/>
            </a:endParaRPr>
          </a:p>
        </p:txBody>
      </p:sp>
      <p:sp>
        <p:nvSpPr>
          <p:cNvPr id="737" name="Google Shape;737;p2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22"/>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743" name="Google Shape;743;p22"/>
          <p:cNvSpPr txBox="1"/>
          <p:nvPr/>
        </p:nvSpPr>
        <p:spPr>
          <a:xfrm>
            <a:off x="833725" y="114575"/>
            <a:ext cx="61767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Initiative Data Downloads</a:t>
            </a:r>
            <a:endParaRPr b="0" i="0" sz="1800" u="none" cap="none" strike="noStrike">
              <a:solidFill>
                <a:srgbClr val="000000"/>
              </a:solidFill>
              <a:latin typeface="Roboto Light"/>
              <a:ea typeface="Roboto Light"/>
              <a:cs typeface="Roboto Light"/>
              <a:sym typeface="Roboto Light"/>
            </a:endParaRPr>
          </a:p>
        </p:txBody>
      </p:sp>
      <p:cxnSp>
        <p:nvCxnSpPr>
          <p:cNvPr id="744" name="Google Shape;744;p22"/>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745" name="Google Shape;745;p2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746" name="Google Shape;746;p22"/>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7.00 / 10</a:t>
            </a:r>
            <a:endParaRPr b="1" i="0" sz="600" u="none" cap="none" strike="noStrike">
              <a:solidFill>
                <a:schemeClr val="accent5"/>
              </a:solidFill>
              <a:latin typeface="Roboto"/>
              <a:ea typeface="Roboto"/>
              <a:cs typeface="Roboto"/>
              <a:sym typeface="Roboto"/>
            </a:endParaRPr>
          </a:p>
        </p:txBody>
      </p:sp>
      <p:pic>
        <p:nvPicPr>
          <p:cNvPr id="747" name="Google Shape;747;p22" title="Chart"/>
          <p:cNvPicPr preferRelativeResize="0"/>
          <p:nvPr/>
        </p:nvPicPr>
        <p:blipFill rotWithShape="1">
          <a:blip r:embed="rId3">
            <a:alphaModFix/>
          </a:blip>
          <a:srcRect b="0" l="0" r="0" t="0"/>
          <a:stretch/>
        </p:blipFill>
        <p:spPr>
          <a:xfrm>
            <a:off x="1874200" y="638428"/>
            <a:ext cx="1708038" cy="1530635"/>
          </a:xfrm>
          <a:prstGeom prst="rect">
            <a:avLst/>
          </a:prstGeom>
          <a:noFill/>
          <a:ln>
            <a:noFill/>
          </a:ln>
        </p:spPr>
      </p:pic>
      <p:pic>
        <p:nvPicPr>
          <p:cNvPr id="748" name="Google Shape;748;p22" title="Chart"/>
          <p:cNvPicPr preferRelativeResize="0"/>
          <p:nvPr/>
        </p:nvPicPr>
        <p:blipFill rotWithShape="1">
          <a:blip r:embed="rId4">
            <a:alphaModFix/>
          </a:blip>
          <a:srcRect b="0" l="0" r="0" t="0"/>
          <a:stretch/>
        </p:blipFill>
        <p:spPr>
          <a:xfrm>
            <a:off x="3592582" y="638424"/>
            <a:ext cx="1708042" cy="1530640"/>
          </a:xfrm>
          <a:prstGeom prst="rect">
            <a:avLst/>
          </a:prstGeom>
          <a:noFill/>
          <a:ln>
            <a:noFill/>
          </a:ln>
        </p:spPr>
      </p:pic>
      <p:pic>
        <p:nvPicPr>
          <p:cNvPr id="749" name="Google Shape;749;p22" title="Chart"/>
          <p:cNvPicPr preferRelativeResize="0"/>
          <p:nvPr/>
        </p:nvPicPr>
        <p:blipFill rotWithShape="1">
          <a:blip r:embed="rId5">
            <a:alphaModFix/>
          </a:blip>
          <a:srcRect b="0" l="0" r="0" t="0"/>
          <a:stretch/>
        </p:blipFill>
        <p:spPr>
          <a:xfrm>
            <a:off x="3592573" y="3612853"/>
            <a:ext cx="1708042" cy="1530631"/>
          </a:xfrm>
          <a:prstGeom prst="rect">
            <a:avLst/>
          </a:prstGeom>
          <a:noFill/>
          <a:ln>
            <a:noFill/>
          </a:ln>
        </p:spPr>
      </p:pic>
      <p:pic>
        <p:nvPicPr>
          <p:cNvPr id="750" name="Google Shape;750;p22" title="Chart"/>
          <p:cNvPicPr preferRelativeResize="0"/>
          <p:nvPr/>
        </p:nvPicPr>
        <p:blipFill rotWithShape="1">
          <a:blip r:embed="rId6">
            <a:alphaModFix/>
          </a:blip>
          <a:srcRect b="0" l="0" r="0" t="0"/>
          <a:stretch/>
        </p:blipFill>
        <p:spPr>
          <a:xfrm>
            <a:off x="1874196" y="3612853"/>
            <a:ext cx="1708042" cy="1530637"/>
          </a:xfrm>
          <a:prstGeom prst="rect">
            <a:avLst/>
          </a:prstGeom>
          <a:noFill/>
          <a:ln>
            <a:noFill/>
          </a:ln>
        </p:spPr>
      </p:pic>
      <p:pic>
        <p:nvPicPr>
          <p:cNvPr id="751" name="Google Shape;751;p22" title="Chart"/>
          <p:cNvPicPr preferRelativeResize="0"/>
          <p:nvPr/>
        </p:nvPicPr>
        <p:blipFill rotWithShape="1">
          <a:blip r:embed="rId7">
            <a:alphaModFix/>
          </a:blip>
          <a:srcRect b="0" l="0" r="0" t="0"/>
          <a:stretch/>
        </p:blipFill>
        <p:spPr>
          <a:xfrm>
            <a:off x="5290305" y="638428"/>
            <a:ext cx="1708042" cy="1530637"/>
          </a:xfrm>
          <a:prstGeom prst="rect">
            <a:avLst/>
          </a:prstGeom>
          <a:noFill/>
          <a:ln>
            <a:noFill/>
          </a:ln>
        </p:spPr>
      </p:pic>
      <p:pic>
        <p:nvPicPr>
          <p:cNvPr id="752" name="Google Shape;752;p22" title="Chart"/>
          <p:cNvPicPr preferRelativeResize="0"/>
          <p:nvPr/>
        </p:nvPicPr>
        <p:blipFill rotWithShape="1">
          <a:blip r:embed="rId8">
            <a:alphaModFix/>
          </a:blip>
          <a:srcRect b="0" l="0" r="0" t="0"/>
          <a:stretch/>
        </p:blipFill>
        <p:spPr>
          <a:xfrm>
            <a:off x="3639833" y="2100275"/>
            <a:ext cx="1708042" cy="1530642"/>
          </a:xfrm>
          <a:prstGeom prst="rect">
            <a:avLst/>
          </a:prstGeom>
          <a:noFill/>
          <a:ln>
            <a:noFill/>
          </a:ln>
        </p:spPr>
      </p:pic>
      <p:pic>
        <p:nvPicPr>
          <p:cNvPr id="753" name="Google Shape;753;p22" title="Chart"/>
          <p:cNvPicPr preferRelativeResize="0"/>
          <p:nvPr/>
        </p:nvPicPr>
        <p:blipFill rotWithShape="1">
          <a:blip r:embed="rId9">
            <a:alphaModFix/>
          </a:blip>
          <a:srcRect b="0" l="0" r="0" t="0"/>
          <a:stretch/>
        </p:blipFill>
        <p:spPr>
          <a:xfrm>
            <a:off x="5377483" y="2100285"/>
            <a:ext cx="1708042" cy="1530638"/>
          </a:xfrm>
          <a:prstGeom prst="rect">
            <a:avLst/>
          </a:prstGeom>
          <a:noFill/>
          <a:ln>
            <a:noFill/>
          </a:ln>
        </p:spPr>
      </p:pic>
      <p:pic>
        <p:nvPicPr>
          <p:cNvPr id="754" name="Google Shape;754;p22" title="Chart"/>
          <p:cNvPicPr preferRelativeResize="0"/>
          <p:nvPr/>
        </p:nvPicPr>
        <p:blipFill rotWithShape="1">
          <a:blip r:embed="rId10">
            <a:alphaModFix/>
          </a:blip>
          <a:srcRect b="0" l="0" r="0" t="0"/>
          <a:stretch/>
        </p:blipFill>
        <p:spPr>
          <a:xfrm>
            <a:off x="5405458" y="3612849"/>
            <a:ext cx="1708042" cy="1530638"/>
          </a:xfrm>
          <a:prstGeom prst="rect">
            <a:avLst/>
          </a:prstGeom>
          <a:noFill/>
          <a:ln>
            <a:noFill/>
          </a:ln>
        </p:spPr>
      </p:pic>
      <p:sp>
        <p:nvSpPr>
          <p:cNvPr id="755" name="Google Shape;755;p22"/>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6.56 / 10</a:t>
            </a:r>
            <a:endParaRPr b="1" i="0" sz="600" u="none" cap="none" strike="noStrike">
              <a:solidFill>
                <a:schemeClr val="accent5"/>
              </a:solidFill>
              <a:latin typeface="Roboto"/>
              <a:ea typeface="Roboto"/>
              <a:cs typeface="Roboto"/>
              <a:sym typeface="Roboto"/>
            </a:endParaRPr>
          </a:p>
        </p:txBody>
      </p:sp>
      <p:sp>
        <p:nvSpPr>
          <p:cNvPr id="756" name="Google Shape;756;p22"/>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757" name="Google Shape;757;p22"/>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6.05 / 10</a:t>
            </a:r>
            <a:endParaRPr b="1" i="0" sz="600" u="none" cap="none" strike="noStrike">
              <a:solidFill>
                <a:schemeClr val="accent5"/>
              </a:solidFill>
              <a:latin typeface="Roboto"/>
              <a:ea typeface="Roboto"/>
              <a:cs typeface="Roboto"/>
              <a:sym typeface="Roboto"/>
            </a:endParaRPr>
          </a:p>
        </p:txBody>
      </p:sp>
      <p:sp>
        <p:nvSpPr>
          <p:cNvPr id="758" name="Google Shape;758;p2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759" name="Google Shape;759;p2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760" name="Google Shape;760;p22"/>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7.06 / 10</a:t>
            </a:r>
            <a:endParaRPr b="1" i="0" sz="600" u="none" cap="none" strike="noStrike">
              <a:solidFill>
                <a:schemeClr val="accent5"/>
              </a:solidFill>
              <a:latin typeface="Roboto"/>
              <a:ea typeface="Roboto"/>
              <a:cs typeface="Roboto"/>
              <a:sym typeface="Roboto"/>
            </a:endParaRPr>
          </a:p>
        </p:txBody>
      </p:sp>
      <p:pic>
        <p:nvPicPr>
          <p:cNvPr id="761" name="Google Shape;761;p22" title="Chart"/>
          <p:cNvPicPr preferRelativeResize="0"/>
          <p:nvPr/>
        </p:nvPicPr>
        <p:blipFill rotWithShape="1">
          <a:blip r:embed="rId11">
            <a:alphaModFix/>
          </a:blip>
          <a:srcRect b="0" l="0" r="0" t="0"/>
          <a:stretch/>
        </p:blipFill>
        <p:spPr>
          <a:xfrm>
            <a:off x="1846225" y="2136488"/>
            <a:ext cx="1764001" cy="1494449"/>
          </a:xfrm>
          <a:prstGeom prst="rect">
            <a:avLst/>
          </a:prstGeom>
          <a:noFill/>
          <a:ln>
            <a:noFill/>
          </a:ln>
        </p:spPr>
      </p:pic>
      <p:sp>
        <p:nvSpPr>
          <p:cNvPr id="762" name="Google Shape;762;p2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763" name="Google Shape;763;p2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764" name="Google Shape;764;p22"/>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7.24 / 10</a:t>
            </a:r>
            <a:endParaRPr b="1" i="0" sz="600" u="none" cap="none" strike="noStrike">
              <a:solidFill>
                <a:schemeClr val="accent5"/>
              </a:solidFill>
              <a:latin typeface="Roboto"/>
              <a:ea typeface="Roboto"/>
              <a:cs typeface="Roboto"/>
              <a:sym typeface="Roboto"/>
            </a:endParaRPr>
          </a:p>
        </p:txBody>
      </p:sp>
      <p:sp>
        <p:nvSpPr>
          <p:cNvPr id="765" name="Google Shape;765;p2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766" name="Google Shape;766;p22"/>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767" name="Google Shape;767;p2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768" name="Google Shape;768;p22"/>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7.39 / 10</a:t>
            </a:r>
            <a:endParaRPr b="1" i="0" sz="600" u="none" cap="none" strike="noStrike">
              <a:solidFill>
                <a:schemeClr val="accent5"/>
              </a:solidFill>
              <a:latin typeface="Roboto"/>
              <a:ea typeface="Roboto"/>
              <a:cs typeface="Roboto"/>
              <a:sym typeface="Roboto"/>
            </a:endParaRPr>
          </a:p>
        </p:txBody>
      </p:sp>
      <p:sp>
        <p:nvSpPr>
          <p:cNvPr id="769" name="Google Shape;769;p2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770" name="Google Shape;770;p22"/>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7.27 / 10</a:t>
            </a:r>
            <a:endParaRPr b="1" i="0" sz="600" u="none" cap="none" strike="noStrike">
              <a:solidFill>
                <a:schemeClr val="accent5"/>
              </a:solidFill>
              <a:latin typeface="Roboto"/>
              <a:ea typeface="Roboto"/>
              <a:cs typeface="Roboto"/>
              <a:sym typeface="Roboto"/>
            </a:endParaRPr>
          </a:p>
        </p:txBody>
      </p:sp>
      <p:sp>
        <p:nvSpPr>
          <p:cNvPr id="771" name="Google Shape;771;p2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772" name="Google Shape;772;p22"/>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7.77 / 10</a:t>
            </a:r>
            <a:endParaRPr b="1" i="0" sz="600" u="none" cap="none" strike="noStrike">
              <a:solidFill>
                <a:schemeClr val="accent5"/>
              </a:solidFill>
              <a:latin typeface="Roboto"/>
              <a:ea typeface="Roboto"/>
              <a:cs typeface="Roboto"/>
              <a:sym typeface="Roboto"/>
            </a:endParaRPr>
          </a:p>
        </p:txBody>
      </p:sp>
      <p:sp>
        <p:nvSpPr>
          <p:cNvPr id="773" name="Google Shape;773;p2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774" name="Google Shape;774;p22"/>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7.64 / 10</a:t>
            </a:r>
            <a:endParaRPr b="1" i="0" sz="600" u="none" cap="none" strike="noStrike">
              <a:solidFill>
                <a:schemeClr val="accent5"/>
              </a:solidFill>
              <a:latin typeface="Roboto"/>
              <a:ea typeface="Roboto"/>
              <a:cs typeface="Roboto"/>
              <a:sym typeface="Roboto"/>
            </a:endParaRPr>
          </a:p>
        </p:txBody>
      </p:sp>
      <p:sp>
        <p:nvSpPr>
          <p:cNvPr id="775" name="Google Shape;775;p22"/>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7.65 / 10</a:t>
            </a:r>
            <a:endParaRPr b="1" i="0" sz="600" u="none" cap="none" strike="noStrike">
              <a:solidFill>
                <a:schemeClr val="accent5"/>
              </a:solidFill>
              <a:latin typeface="Roboto"/>
              <a:ea typeface="Roboto"/>
              <a:cs typeface="Roboto"/>
              <a:sym typeface="Roboto"/>
            </a:endParaRPr>
          </a:p>
        </p:txBody>
      </p:sp>
      <p:sp>
        <p:nvSpPr>
          <p:cNvPr id="776" name="Google Shape;776;p2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id="781" name="Google Shape;781;p23" title="Chart"/>
          <p:cNvPicPr preferRelativeResize="0"/>
          <p:nvPr/>
        </p:nvPicPr>
        <p:blipFill rotWithShape="1">
          <a:blip r:embed="rId3">
            <a:alphaModFix/>
          </a:blip>
          <a:srcRect b="0" l="0" r="0" t="0"/>
          <a:stretch/>
        </p:blipFill>
        <p:spPr>
          <a:xfrm>
            <a:off x="5450965" y="3544937"/>
            <a:ext cx="1667623" cy="1494425"/>
          </a:xfrm>
          <a:prstGeom prst="rect">
            <a:avLst/>
          </a:prstGeom>
          <a:noFill/>
          <a:ln>
            <a:noFill/>
          </a:ln>
        </p:spPr>
      </p:pic>
      <p:sp>
        <p:nvSpPr>
          <p:cNvPr id="782" name="Google Shape;782;p23"/>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783" name="Google Shape;783;p23"/>
          <p:cNvSpPr txBox="1"/>
          <p:nvPr/>
        </p:nvSpPr>
        <p:spPr>
          <a:xfrm>
            <a:off x="833725" y="114575"/>
            <a:ext cx="61767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Platform Solutions - Initiative Data Downloads</a:t>
            </a:r>
            <a:endParaRPr b="0" i="0" sz="1800" u="none" cap="none" strike="noStrike">
              <a:solidFill>
                <a:srgbClr val="000000"/>
              </a:solidFill>
              <a:latin typeface="Roboto Light"/>
              <a:ea typeface="Roboto Light"/>
              <a:cs typeface="Roboto Light"/>
              <a:sym typeface="Roboto Light"/>
            </a:endParaRPr>
          </a:p>
        </p:txBody>
      </p:sp>
      <p:cxnSp>
        <p:nvCxnSpPr>
          <p:cNvPr id="784" name="Google Shape;784;p23"/>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pic>
        <p:nvPicPr>
          <p:cNvPr id="785" name="Google Shape;785;p23" title="Chart"/>
          <p:cNvPicPr preferRelativeResize="0"/>
          <p:nvPr/>
        </p:nvPicPr>
        <p:blipFill rotWithShape="1">
          <a:blip r:embed="rId4">
            <a:alphaModFix/>
          </a:blip>
          <a:srcRect b="0" l="0" r="0" t="0"/>
          <a:stretch/>
        </p:blipFill>
        <p:spPr>
          <a:xfrm>
            <a:off x="3857501" y="2089263"/>
            <a:ext cx="1667625" cy="1494414"/>
          </a:xfrm>
          <a:prstGeom prst="rect">
            <a:avLst/>
          </a:prstGeom>
          <a:noFill/>
          <a:ln>
            <a:noFill/>
          </a:ln>
        </p:spPr>
      </p:pic>
      <p:pic>
        <p:nvPicPr>
          <p:cNvPr id="786" name="Google Shape;786;p23" title="Chart"/>
          <p:cNvPicPr preferRelativeResize="0"/>
          <p:nvPr/>
        </p:nvPicPr>
        <p:blipFill rotWithShape="1">
          <a:blip r:embed="rId5">
            <a:alphaModFix/>
          </a:blip>
          <a:srcRect b="0" l="0" r="0" t="0"/>
          <a:stretch/>
        </p:blipFill>
        <p:spPr>
          <a:xfrm>
            <a:off x="5530638" y="2081578"/>
            <a:ext cx="1640676" cy="1494425"/>
          </a:xfrm>
          <a:prstGeom prst="rect">
            <a:avLst/>
          </a:prstGeom>
          <a:noFill/>
          <a:ln>
            <a:noFill/>
          </a:ln>
        </p:spPr>
      </p:pic>
      <p:pic>
        <p:nvPicPr>
          <p:cNvPr id="787" name="Google Shape;787;p23" title="Chart"/>
          <p:cNvPicPr preferRelativeResize="0"/>
          <p:nvPr/>
        </p:nvPicPr>
        <p:blipFill rotWithShape="1">
          <a:blip r:embed="rId6">
            <a:alphaModFix/>
          </a:blip>
          <a:srcRect b="0" l="0" r="0" t="0"/>
          <a:stretch/>
        </p:blipFill>
        <p:spPr>
          <a:xfrm>
            <a:off x="5532975" y="628613"/>
            <a:ext cx="1640676" cy="1470249"/>
          </a:xfrm>
          <a:prstGeom prst="rect">
            <a:avLst/>
          </a:prstGeom>
          <a:noFill/>
          <a:ln>
            <a:noFill/>
          </a:ln>
        </p:spPr>
      </p:pic>
      <p:pic>
        <p:nvPicPr>
          <p:cNvPr id="788" name="Google Shape;788;p23" title="Chart"/>
          <p:cNvPicPr preferRelativeResize="0"/>
          <p:nvPr/>
        </p:nvPicPr>
        <p:blipFill rotWithShape="1">
          <a:blip r:embed="rId7">
            <a:alphaModFix/>
          </a:blip>
          <a:srcRect b="0" l="0" r="0" t="0"/>
          <a:stretch/>
        </p:blipFill>
        <p:spPr>
          <a:xfrm>
            <a:off x="2192175" y="3580525"/>
            <a:ext cx="1532326" cy="1470275"/>
          </a:xfrm>
          <a:prstGeom prst="rect">
            <a:avLst/>
          </a:prstGeom>
          <a:noFill/>
          <a:ln>
            <a:noFill/>
          </a:ln>
        </p:spPr>
      </p:pic>
      <p:pic>
        <p:nvPicPr>
          <p:cNvPr id="789" name="Google Shape;789;p23" title="Chart"/>
          <p:cNvPicPr preferRelativeResize="0"/>
          <p:nvPr/>
        </p:nvPicPr>
        <p:blipFill rotWithShape="1">
          <a:blip r:embed="rId8">
            <a:alphaModFix/>
          </a:blip>
          <a:srcRect b="0" l="0" r="0" t="0"/>
          <a:stretch/>
        </p:blipFill>
        <p:spPr>
          <a:xfrm>
            <a:off x="2202150" y="2134900"/>
            <a:ext cx="1640675" cy="1439750"/>
          </a:xfrm>
          <a:prstGeom prst="rect">
            <a:avLst/>
          </a:prstGeom>
          <a:noFill/>
          <a:ln>
            <a:noFill/>
          </a:ln>
        </p:spPr>
      </p:pic>
      <p:pic>
        <p:nvPicPr>
          <p:cNvPr id="790" name="Google Shape;790;p23" title="Chart"/>
          <p:cNvPicPr preferRelativeResize="0"/>
          <p:nvPr/>
        </p:nvPicPr>
        <p:blipFill rotWithShape="1">
          <a:blip r:embed="rId9">
            <a:alphaModFix/>
          </a:blip>
          <a:srcRect b="0" l="0" r="0" t="0"/>
          <a:stretch/>
        </p:blipFill>
        <p:spPr>
          <a:xfrm>
            <a:off x="3783363" y="3544938"/>
            <a:ext cx="1667625" cy="1494418"/>
          </a:xfrm>
          <a:prstGeom prst="rect">
            <a:avLst/>
          </a:prstGeom>
          <a:noFill/>
          <a:ln>
            <a:noFill/>
          </a:ln>
        </p:spPr>
      </p:pic>
      <p:pic>
        <p:nvPicPr>
          <p:cNvPr id="791" name="Google Shape;791;p23" title="Chart"/>
          <p:cNvPicPr preferRelativeResize="0"/>
          <p:nvPr/>
        </p:nvPicPr>
        <p:blipFill rotWithShape="1">
          <a:blip r:embed="rId10">
            <a:alphaModFix/>
          </a:blip>
          <a:srcRect b="0" l="0" r="0" t="0"/>
          <a:stretch/>
        </p:blipFill>
        <p:spPr>
          <a:xfrm>
            <a:off x="3834175" y="628600"/>
            <a:ext cx="1640676" cy="1470275"/>
          </a:xfrm>
          <a:prstGeom prst="rect">
            <a:avLst/>
          </a:prstGeom>
          <a:noFill/>
          <a:ln>
            <a:noFill/>
          </a:ln>
        </p:spPr>
      </p:pic>
      <p:sp>
        <p:nvSpPr>
          <p:cNvPr id="792" name="Google Shape;792;p23"/>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pic>
        <p:nvPicPr>
          <p:cNvPr id="793" name="Google Shape;793;p23" title="Chart"/>
          <p:cNvPicPr preferRelativeResize="0"/>
          <p:nvPr/>
        </p:nvPicPr>
        <p:blipFill rotWithShape="1">
          <a:blip r:embed="rId11">
            <a:alphaModFix/>
          </a:blip>
          <a:srcRect b="0" l="0" r="0" t="0"/>
          <a:stretch/>
        </p:blipFill>
        <p:spPr>
          <a:xfrm>
            <a:off x="2187900" y="633288"/>
            <a:ext cx="1640676" cy="1470267"/>
          </a:xfrm>
          <a:prstGeom prst="rect">
            <a:avLst/>
          </a:prstGeom>
          <a:noFill/>
          <a:ln>
            <a:noFill/>
          </a:ln>
        </p:spPr>
      </p:pic>
      <p:sp>
        <p:nvSpPr>
          <p:cNvPr id="794" name="Google Shape;794;p2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795" name="Google Shape;795;p2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796" name="Google Shape;796;p2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7.39 / 10</a:t>
            </a:r>
            <a:endParaRPr b="1" i="0" sz="600" u="none" cap="none" strike="noStrike">
              <a:solidFill>
                <a:schemeClr val="accent5"/>
              </a:solidFill>
              <a:latin typeface="Roboto"/>
              <a:ea typeface="Roboto"/>
              <a:cs typeface="Roboto"/>
              <a:sym typeface="Roboto"/>
            </a:endParaRPr>
          </a:p>
        </p:txBody>
      </p:sp>
      <p:sp>
        <p:nvSpPr>
          <p:cNvPr id="797" name="Google Shape;797;p2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798" name="Google Shape;798;p2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7.27 / 10</a:t>
            </a:r>
            <a:endParaRPr b="1" i="0" sz="600" u="none" cap="none" strike="noStrike">
              <a:solidFill>
                <a:schemeClr val="accent5"/>
              </a:solidFill>
              <a:latin typeface="Roboto"/>
              <a:ea typeface="Roboto"/>
              <a:cs typeface="Roboto"/>
              <a:sym typeface="Roboto"/>
            </a:endParaRPr>
          </a:p>
        </p:txBody>
      </p:sp>
      <p:sp>
        <p:nvSpPr>
          <p:cNvPr id="799" name="Google Shape;799;p2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800" name="Google Shape;800;p2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7.77 / 10</a:t>
            </a:r>
            <a:endParaRPr b="1" i="0" sz="600" u="none" cap="none" strike="noStrike">
              <a:solidFill>
                <a:schemeClr val="accent5"/>
              </a:solidFill>
              <a:latin typeface="Roboto"/>
              <a:ea typeface="Roboto"/>
              <a:cs typeface="Roboto"/>
              <a:sym typeface="Roboto"/>
            </a:endParaRPr>
          </a:p>
        </p:txBody>
      </p:sp>
      <p:sp>
        <p:nvSpPr>
          <p:cNvPr id="801" name="Google Shape;801;p2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802" name="Google Shape;802;p2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7.64 / 10</a:t>
            </a:r>
            <a:endParaRPr b="1" i="0" sz="600" u="none" cap="none" strike="noStrike">
              <a:solidFill>
                <a:schemeClr val="accent5"/>
              </a:solidFill>
              <a:latin typeface="Roboto"/>
              <a:ea typeface="Roboto"/>
              <a:cs typeface="Roboto"/>
              <a:sym typeface="Roboto"/>
            </a:endParaRPr>
          </a:p>
        </p:txBody>
      </p:sp>
      <p:sp>
        <p:nvSpPr>
          <p:cNvPr id="803" name="Google Shape;803;p2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7.65 / 10</a:t>
            </a:r>
            <a:endParaRPr b="1" i="0" sz="600" u="none" cap="none" strike="noStrike">
              <a:solidFill>
                <a:schemeClr val="accent5"/>
              </a:solidFill>
              <a:latin typeface="Roboto"/>
              <a:ea typeface="Roboto"/>
              <a:cs typeface="Roboto"/>
              <a:sym typeface="Roboto"/>
            </a:endParaRPr>
          </a:p>
        </p:txBody>
      </p:sp>
      <p:sp>
        <p:nvSpPr>
          <p:cNvPr id="804" name="Google Shape;804;p2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24"/>
          <p:cNvSpPr/>
          <p:nvPr/>
        </p:nvSpPr>
        <p:spPr>
          <a:xfrm>
            <a:off x="776162" y="1793807"/>
            <a:ext cx="1292400" cy="1797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24"/>
          <p:cNvSpPr/>
          <p:nvPr/>
        </p:nvSpPr>
        <p:spPr>
          <a:xfrm>
            <a:off x="3121755" y="1793807"/>
            <a:ext cx="1292400" cy="1797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24"/>
          <p:cNvSpPr/>
          <p:nvPr/>
        </p:nvSpPr>
        <p:spPr>
          <a:xfrm>
            <a:off x="2068671" y="1793807"/>
            <a:ext cx="1053000" cy="17979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24"/>
          <p:cNvSpPr txBox="1"/>
          <p:nvPr/>
        </p:nvSpPr>
        <p:spPr>
          <a:xfrm rot="-5400000">
            <a:off x="-872375" y="2630075"/>
            <a:ext cx="2598000" cy="19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666666"/>
                </a:solidFill>
                <a:latin typeface="Roboto"/>
                <a:ea typeface="Roboto"/>
                <a:cs typeface="Roboto"/>
                <a:sym typeface="Roboto"/>
              </a:rPr>
              <a:t>Avg  Daily Time Spent in Measure App (Min.)</a:t>
            </a:r>
            <a:endParaRPr b="0" i="0" sz="400" u="none" cap="none" strike="noStrike">
              <a:solidFill>
                <a:srgbClr val="666666"/>
              </a:solidFill>
              <a:latin typeface="Roboto"/>
              <a:ea typeface="Roboto"/>
              <a:cs typeface="Roboto"/>
              <a:sym typeface="Roboto"/>
            </a:endParaRPr>
          </a:p>
        </p:txBody>
      </p:sp>
      <p:sp>
        <p:nvSpPr>
          <p:cNvPr id="813" name="Google Shape;813;p24"/>
          <p:cNvSpPr txBox="1"/>
          <p:nvPr/>
        </p:nvSpPr>
        <p:spPr>
          <a:xfrm>
            <a:off x="1783450" y="3672727"/>
            <a:ext cx="1623600" cy="19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434343"/>
                </a:solidFill>
                <a:latin typeface="Roboto"/>
                <a:ea typeface="Roboto"/>
                <a:cs typeface="Roboto"/>
                <a:sym typeface="Roboto"/>
              </a:rPr>
              <a:t>User Scores</a:t>
            </a:r>
            <a:endParaRPr b="0" i="0" sz="400" u="none" cap="none" strike="noStrike">
              <a:solidFill>
                <a:srgbClr val="434343"/>
              </a:solidFill>
              <a:latin typeface="Roboto"/>
              <a:ea typeface="Roboto"/>
              <a:cs typeface="Roboto"/>
              <a:sym typeface="Roboto"/>
            </a:endParaRPr>
          </a:p>
        </p:txBody>
      </p:sp>
      <p:sp>
        <p:nvSpPr>
          <p:cNvPr id="814" name="Google Shape;814;p24"/>
          <p:cNvSpPr txBox="1"/>
          <p:nvPr>
            <p:ph idx="12" type="sldNum"/>
          </p:nvPr>
        </p:nvSpPr>
        <p:spPr>
          <a:xfrm>
            <a:off x="8455801" y="47129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815" name="Google Shape;815;p24"/>
          <p:cNvSpPr txBox="1"/>
          <p:nvPr/>
        </p:nvSpPr>
        <p:spPr>
          <a:xfrm>
            <a:off x="833725" y="114575"/>
            <a:ext cx="46935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Measure: Rolling Six Month App Rating </a:t>
            </a:r>
            <a:endParaRPr b="0" i="0" sz="1800" u="none" cap="none" strike="noStrike">
              <a:solidFill>
                <a:srgbClr val="000000"/>
              </a:solidFill>
              <a:latin typeface="Roboto Light"/>
              <a:ea typeface="Roboto Light"/>
              <a:cs typeface="Roboto Light"/>
              <a:sym typeface="Roboto Light"/>
            </a:endParaRPr>
          </a:p>
        </p:txBody>
      </p:sp>
      <p:cxnSp>
        <p:nvCxnSpPr>
          <p:cNvPr id="816" name="Google Shape;816;p24"/>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cxnSp>
        <p:nvCxnSpPr>
          <p:cNvPr id="817" name="Google Shape;817;p24"/>
          <p:cNvCxnSpPr/>
          <p:nvPr/>
        </p:nvCxnSpPr>
        <p:spPr>
          <a:xfrm>
            <a:off x="406625" y="1150350"/>
            <a:ext cx="8546400" cy="0"/>
          </a:xfrm>
          <a:prstGeom prst="straightConnector1">
            <a:avLst/>
          </a:prstGeom>
          <a:noFill/>
          <a:ln cap="flat" cmpd="sng" w="9525">
            <a:solidFill>
              <a:srgbClr val="EFEFEF"/>
            </a:solidFill>
            <a:prstDash val="solid"/>
            <a:round/>
            <a:headEnd len="sm" w="sm" type="none"/>
            <a:tailEnd len="sm" w="sm" type="none"/>
          </a:ln>
        </p:spPr>
      </p:cxnSp>
      <p:sp>
        <p:nvSpPr>
          <p:cNvPr id="818" name="Google Shape;818;p24"/>
          <p:cNvSpPr txBox="1"/>
          <p:nvPr/>
        </p:nvSpPr>
        <p:spPr>
          <a:xfrm>
            <a:off x="403375" y="484425"/>
            <a:ext cx="10188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7.65 </a:t>
            </a:r>
            <a:r>
              <a:rPr b="0" i="0" lang="en" sz="600" u="none" cap="none" strike="noStrike">
                <a:solidFill>
                  <a:srgbClr val="CC0000"/>
                </a:solidFill>
                <a:latin typeface="Roboto Light"/>
                <a:ea typeface="Roboto Light"/>
                <a:cs typeface="Roboto Light"/>
                <a:sym typeface="Roboto Light"/>
              </a:rPr>
              <a:t>(-0.12)</a:t>
            </a:r>
            <a:r>
              <a:rPr b="0" i="0" lang="en" sz="1600" u="none" cap="none" strike="noStrike">
                <a:solidFill>
                  <a:srgbClr val="CC0000"/>
                </a:solidFill>
                <a:latin typeface="Roboto Light"/>
                <a:ea typeface="Roboto Light"/>
                <a:cs typeface="Roboto Light"/>
                <a:sym typeface="Roboto Light"/>
              </a:rPr>
              <a:t> </a:t>
            </a:r>
            <a:endParaRPr b="0" i="0" sz="200" u="none" cap="none" strike="noStrike">
              <a:solidFill>
                <a:srgbClr val="CC0000"/>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6 Month Avg. Score</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819" name="Google Shape;819;p24"/>
          <p:cNvSpPr txBox="1"/>
          <p:nvPr/>
        </p:nvSpPr>
        <p:spPr>
          <a:xfrm>
            <a:off x="334800" y="4776725"/>
            <a:ext cx="7462200" cy="20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777777"/>
                </a:solidFill>
                <a:latin typeface="Roboto Medium"/>
                <a:ea typeface="Roboto Medium"/>
                <a:cs typeface="Roboto Medium"/>
                <a:sym typeface="Roboto Medium"/>
              </a:rPr>
              <a:t>Clients who performed a significant action (e.g., build an initiative) or who visit screens within the app a minimum of 50 times are asked to answer the question “On a scale of 0-10, how effective was the Measure app at helping you accomplish your goals.” </a:t>
            </a:r>
            <a:endParaRPr b="0" i="1" sz="600" u="none" cap="none" strike="noStrike">
              <a:solidFill>
                <a:srgbClr val="777777"/>
              </a:solidFill>
              <a:latin typeface="Roboto Medium"/>
              <a:ea typeface="Roboto Medium"/>
              <a:cs typeface="Roboto Medium"/>
              <a:sym typeface="Roboto Medium"/>
            </a:endParaRPr>
          </a:p>
        </p:txBody>
      </p:sp>
      <p:sp>
        <p:nvSpPr>
          <p:cNvPr id="820" name="Google Shape;820;p24"/>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821" name="Google Shape;821;p24"/>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7.65 / 10</a:t>
            </a:r>
            <a:endParaRPr b="1" i="0" sz="600" u="none" cap="none" strike="noStrike">
              <a:solidFill>
                <a:schemeClr val="accent5"/>
              </a:solidFill>
              <a:latin typeface="Roboto"/>
              <a:ea typeface="Roboto"/>
              <a:cs typeface="Roboto"/>
              <a:sym typeface="Roboto"/>
            </a:endParaRPr>
          </a:p>
        </p:txBody>
      </p:sp>
      <p:cxnSp>
        <p:nvCxnSpPr>
          <p:cNvPr id="822" name="Google Shape;822;p24"/>
          <p:cNvCxnSpPr/>
          <p:nvPr/>
        </p:nvCxnSpPr>
        <p:spPr>
          <a:xfrm rot="10800000">
            <a:off x="1378332" y="664375"/>
            <a:ext cx="0" cy="408900"/>
          </a:xfrm>
          <a:prstGeom prst="straightConnector1">
            <a:avLst/>
          </a:prstGeom>
          <a:noFill/>
          <a:ln cap="flat" cmpd="sng" w="9525">
            <a:solidFill>
              <a:srgbClr val="EFEFEF"/>
            </a:solidFill>
            <a:prstDash val="solid"/>
            <a:round/>
            <a:headEnd len="sm" w="sm" type="none"/>
            <a:tailEnd len="sm" w="sm" type="none"/>
          </a:ln>
        </p:spPr>
      </p:cxnSp>
      <p:sp>
        <p:nvSpPr>
          <p:cNvPr id="823" name="Google Shape;823;p24"/>
          <p:cNvSpPr txBox="1"/>
          <p:nvPr/>
        </p:nvSpPr>
        <p:spPr>
          <a:xfrm>
            <a:off x="5710295" y="1409497"/>
            <a:ext cx="2356800" cy="349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Rolling Six Month Average Plan App Rating</a:t>
            </a:r>
            <a:endParaRPr b="0" i="0" sz="800" u="none" cap="none" strike="noStrike">
              <a:solidFill>
                <a:srgbClr val="000000"/>
              </a:solidFill>
              <a:latin typeface="Roboto"/>
              <a:ea typeface="Roboto"/>
              <a:cs typeface="Roboto"/>
              <a:sym typeface="Roboto"/>
            </a:endParaRPr>
          </a:p>
        </p:txBody>
      </p:sp>
      <p:sp>
        <p:nvSpPr>
          <p:cNvPr id="824" name="Google Shape;824;p24"/>
          <p:cNvSpPr txBox="1"/>
          <p:nvPr/>
        </p:nvSpPr>
        <p:spPr>
          <a:xfrm>
            <a:off x="1515620" y="1409497"/>
            <a:ext cx="2356800" cy="349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Measure App Scores (Dec - May)</a:t>
            </a:r>
            <a:endParaRPr b="0" i="0" sz="800" u="none" cap="none" strike="noStrike">
              <a:solidFill>
                <a:srgbClr val="000000"/>
              </a:solidFill>
              <a:latin typeface="Roboto"/>
              <a:ea typeface="Roboto"/>
              <a:cs typeface="Roboto"/>
              <a:sym typeface="Roboto"/>
            </a:endParaRPr>
          </a:p>
        </p:txBody>
      </p:sp>
      <p:sp>
        <p:nvSpPr>
          <p:cNvPr id="825" name="Google Shape;825;p24"/>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826" name="Google Shape;826;p24"/>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827" name="Google Shape;827;p24"/>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828" name="Google Shape;828;p24"/>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829" name="Google Shape;829;p24"/>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830" name="Google Shape;830;p24"/>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831" name="Google Shape;831;p24"/>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832" name="Google Shape;832;p24"/>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pic>
        <p:nvPicPr>
          <p:cNvPr id="833" name="Google Shape;833;p24" title="Chart"/>
          <p:cNvPicPr preferRelativeResize="0"/>
          <p:nvPr/>
        </p:nvPicPr>
        <p:blipFill rotWithShape="1">
          <a:blip r:embed="rId3">
            <a:alphaModFix/>
          </a:blip>
          <a:srcRect b="0" l="0" r="0" t="0"/>
          <a:stretch/>
        </p:blipFill>
        <p:spPr>
          <a:xfrm>
            <a:off x="5045733" y="1793800"/>
            <a:ext cx="3910375" cy="1885698"/>
          </a:xfrm>
          <a:prstGeom prst="rect">
            <a:avLst/>
          </a:prstGeom>
          <a:noFill/>
          <a:ln>
            <a:noFill/>
          </a:ln>
        </p:spPr>
      </p:pic>
      <p:sp>
        <p:nvSpPr>
          <p:cNvPr id="834" name="Google Shape;834;p24"/>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835" name="Google Shape;835;p24"/>
          <p:cNvSpPr txBox="1"/>
          <p:nvPr/>
        </p:nvSpPr>
        <p:spPr>
          <a:xfrm>
            <a:off x="1491150" y="616525"/>
            <a:ext cx="14874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Roboto Light"/>
                <a:ea typeface="Roboto Light"/>
                <a:cs typeface="Roboto Light"/>
                <a:sym typeface="Roboto Light"/>
              </a:rPr>
              <a:t>8 </a:t>
            </a:r>
            <a:r>
              <a:rPr b="0" i="0" lang="en" sz="900" u="none" cap="none" strike="noStrike">
                <a:solidFill>
                  <a:srgbClr val="595959"/>
                </a:solidFill>
                <a:latin typeface="Roboto Light"/>
                <a:ea typeface="Roboto Light"/>
                <a:cs typeface="Roboto Light"/>
                <a:sym typeface="Roboto Light"/>
              </a:rPr>
              <a:t>/10</a:t>
            </a:r>
            <a:endParaRPr b="0" i="0" sz="900" u="none" cap="none" strike="noStrike">
              <a:solidFill>
                <a:srgbClr val="595959"/>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1" lang="en" sz="700">
                <a:solidFill>
                  <a:schemeClr val="dk1"/>
                </a:solidFill>
                <a:latin typeface="Roboto"/>
                <a:ea typeface="Roboto"/>
                <a:cs typeface="Roboto"/>
                <a:sym typeface="Roboto"/>
              </a:rPr>
              <a:t>XXXXXX </a:t>
            </a:r>
            <a:r>
              <a:rPr b="0" i="0" lang="en" sz="600" u="none" cap="none" strike="noStrike">
                <a:solidFill>
                  <a:srgbClr val="777777"/>
                </a:solidFill>
                <a:latin typeface="Roboto Medium"/>
                <a:ea typeface="Roboto Medium"/>
                <a:cs typeface="Roboto Medium"/>
                <a:sym typeface="Roboto Medium"/>
              </a:rPr>
              <a:t> (OMG)</a:t>
            </a:r>
            <a:endParaRPr b="0" i="0" sz="1600" u="none" cap="none" strike="noStrike">
              <a:solidFill>
                <a:srgbClr val="000000"/>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595959"/>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pic>
        <p:nvPicPr>
          <p:cNvPr id="836" name="Google Shape;836;p24"/>
          <p:cNvPicPr preferRelativeResize="0"/>
          <p:nvPr/>
        </p:nvPicPr>
        <p:blipFill rotWithShape="1">
          <a:blip r:embed="rId4">
            <a:alphaModFix/>
          </a:blip>
          <a:srcRect b="0" l="0" r="0" t="0"/>
          <a:stretch/>
        </p:blipFill>
        <p:spPr>
          <a:xfrm>
            <a:off x="541900" y="1648196"/>
            <a:ext cx="3872249" cy="2152600"/>
          </a:xfrm>
          <a:prstGeom prst="rect">
            <a:avLst/>
          </a:prstGeom>
          <a:noFill/>
          <a:ln>
            <a:noFill/>
          </a:ln>
        </p:spPr>
      </p:pic>
      <p:sp>
        <p:nvSpPr>
          <p:cNvPr id="837" name="Google Shape;837;p24"/>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graphicFrame>
        <p:nvGraphicFramePr>
          <p:cNvPr id="842" name="Google Shape;842;p25"/>
          <p:cNvGraphicFramePr/>
          <p:nvPr/>
        </p:nvGraphicFramePr>
        <p:xfrm>
          <a:off x="608459" y="690733"/>
          <a:ext cx="3000000" cy="3000000"/>
        </p:xfrm>
        <a:graphic>
          <a:graphicData uri="http://schemas.openxmlformats.org/drawingml/2006/table">
            <a:tbl>
              <a:tblPr>
                <a:noFill/>
                <a:tableStyleId>{CADF2EE4-7DF5-4928-B463-9377BB128C64}</a:tableStyleId>
              </a:tblPr>
              <a:tblGrid>
                <a:gridCol w="1274150"/>
                <a:gridCol w="1255125"/>
                <a:gridCol w="1465575"/>
                <a:gridCol w="1517625"/>
                <a:gridCol w="1327175"/>
                <a:gridCol w="1347550"/>
              </a:tblGrid>
              <a:tr h="30717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Name</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Org</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Initiatives Created</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Initiatives Launched</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Initiatives Explored</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Time Spent in App</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r>
              <a:tr h="290000">
                <a:tc>
                  <a:txBody>
                    <a:bodyPr/>
                    <a:lstStyle/>
                    <a:p>
                      <a:pPr indent="0" lvl="0" marL="0" rtl="0" algn="l">
                        <a:spcBef>
                          <a:spcPts val="0"/>
                        </a:spcBef>
                        <a:spcAft>
                          <a:spcPts val="0"/>
                        </a:spcAft>
                        <a:buClr>
                          <a:schemeClr val="dk1"/>
                        </a:buClr>
                        <a:buSzPts val="1100"/>
                        <a:buFont typeface="Arial"/>
                        <a:buNone/>
                      </a:pPr>
                      <a:r>
                        <a:rPr b="1" lang="en" sz="700">
                          <a:solidFill>
                            <a:schemeClr val="dk1"/>
                          </a:solidFill>
                          <a:latin typeface="Roboto"/>
                          <a:ea typeface="Roboto"/>
                          <a:cs typeface="Roboto"/>
                          <a:sym typeface="Roboto"/>
                        </a:rPr>
                        <a:t>XXXXXX</a:t>
                      </a:r>
                      <a:endParaRPr b="1"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12</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8</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37</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n" sz="700" u="none" cap="none" strike="noStrike">
                          <a:latin typeface="Roboto"/>
                          <a:ea typeface="Roboto"/>
                          <a:cs typeface="Roboto"/>
                          <a:sym typeface="Roboto"/>
                        </a:rPr>
                        <a:t>14h 30m</a:t>
                      </a:r>
                      <a:endParaRPr b="1"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r>
              <a:tr h="290000">
                <a:tc>
                  <a:txBody>
                    <a:bodyPr/>
                    <a:lstStyle/>
                    <a:p>
                      <a:pPr indent="0" lvl="0" marL="0" rtl="0" algn="l">
                        <a:spcBef>
                          <a:spcPts val="0"/>
                        </a:spcBef>
                        <a:spcAft>
                          <a:spcPts val="0"/>
                        </a:spcAft>
                        <a:buClr>
                          <a:schemeClr val="dk1"/>
                        </a:buClr>
                        <a:buSzPts val="1100"/>
                        <a:buFont typeface="Arial"/>
                        <a:buNone/>
                      </a:pPr>
                      <a:r>
                        <a:rPr b="1" lang="en" sz="700">
                          <a:solidFill>
                            <a:schemeClr val="dk1"/>
                          </a:solidFill>
                          <a:latin typeface="Roboto"/>
                          <a:ea typeface="Roboto"/>
                          <a:cs typeface="Roboto"/>
                          <a:sym typeface="Roboto"/>
                        </a:rPr>
                        <a:t>XXXXXX</a:t>
                      </a:r>
                      <a:endParaRPr b="1"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12</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7</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b="1" lang="en" sz="700" u="none" cap="none" strike="noStrike">
                          <a:latin typeface="Roboto"/>
                          <a:ea typeface="Roboto"/>
                          <a:cs typeface="Roboto"/>
                          <a:sym typeface="Roboto"/>
                        </a:rPr>
                        <a:t>59</a:t>
                      </a:r>
                      <a:endParaRPr b="1"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700" u="none" cap="none" strike="noStrike">
                          <a:latin typeface="Roboto"/>
                          <a:ea typeface="Roboto"/>
                          <a:cs typeface="Roboto"/>
                          <a:sym typeface="Roboto"/>
                        </a:rPr>
                        <a:t>4h 43m</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r>
              <a:tr h="290000">
                <a:tc>
                  <a:txBody>
                    <a:bodyPr/>
                    <a:lstStyle/>
                    <a:p>
                      <a:pPr indent="0" lvl="0" marL="0" rtl="0" algn="l">
                        <a:spcBef>
                          <a:spcPts val="0"/>
                        </a:spcBef>
                        <a:spcAft>
                          <a:spcPts val="0"/>
                        </a:spcAft>
                        <a:buClr>
                          <a:schemeClr val="dk1"/>
                        </a:buClr>
                        <a:buSzPts val="1100"/>
                        <a:buFont typeface="Arial"/>
                        <a:buNone/>
                      </a:pPr>
                      <a:r>
                        <a:rPr b="1" lang="en" sz="700">
                          <a:solidFill>
                            <a:schemeClr val="dk1"/>
                          </a:solidFill>
                          <a:latin typeface="Roboto"/>
                          <a:ea typeface="Roboto"/>
                          <a:cs typeface="Roboto"/>
                          <a:sym typeface="Roboto"/>
                        </a:rPr>
                        <a:t>XXXXXX</a:t>
                      </a:r>
                      <a:endParaRPr b="1"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b="1" lang="en" sz="700" u="none" cap="none" strike="noStrike">
                          <a:latin typeface="Roboto"/>
                          <a:ea typeface="Roboto"/>
                          <a:cs typeface="Roboto"/>
                          <a:sym typeface="Roboto"/>
                        </a:rPr>
                        <a:t>25</a:t>
                      </a:r>
                      <a:endParaRPr b="1"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b="1" lang="en" sz="700" u="none" cap="none" strike="noStrike">
                          <a:latin typeface="Roboto"/>
                          <a:ea typeface="Roboto"/>
                          <a:cs typeface="Roboto"/>
                          <a:sym typeface="Roboto"/>
                        </a:rPr>
                        <a:t>21</a:t>
                      </a:r>
                      <a:endParaRPr b="1"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26</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700" u="none" cap="none" strike="noStrike">
                          <a:latin typeface="Roboto"/>
                          <a:ea typeface="Roboto"/>
                          <a:cs typeface="Roboto"/>
                          <a:sym typeface="Roboto"/>
                        </a:rPr>
                        <a:t>2h 55m</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r>
              <a:tr h="290000">
                <a:tc>
                  <a:txBody>
                    <a:bodyPr/>
                    <a:lstStyle/>
                    <a:p>
                      <a:pPr indent="0" lvl="0" marL="0" rtl="0" algn="l">
                        <a:spcBef>
                          <a:spcPts val="0"/>
                        </a:spcBef>
                        <a:spcAft>
                          <a:spcPts val="0"/>
                        </a:spcAft>
                        <a:buClr>
                          <a:schemeClr val="dk1"/>
                        </a:buClr>
                        <a:buSzPts val="1100"/>
                        <a:buFont typeface="Arial"/>
                        <a:buNone/>
                      </a:pPr>
                      <a:r>
                        <a:rPr b="1" lang="en" sz="700">
                          <a:solidFill>
                            <a:schemeClr val="dk1"/>
                          </a:solidFill>
                          <a:latin typeface="Roboto"/>
                          <a:ea typeface="Roboto"/>
                          <a:cs typeface="Roboto"/>
                          <a:sym typeface="Roboto"/>
                        </a:rPr>
                        <a:t>XXXXXX</a:t>
                      </a:r>
                      <a:endParaRPr b="1"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11</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                            10</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11</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2h 35m</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r>
              <a:tr h="290000">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5</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5</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10</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700" u="none" cap="none" strike="noStrike">
                          <a:latin typeface="Roboto"/>
                          <a:ea typeface="Roboto"/>
                          <a:cs typeface="Roboto"/>
                          <a:sym typeface="Roboto"/>
                        </a:rPr>
                        <a:t>1h 58m</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r>
              <a:tr h="290000">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0</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0</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34</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700" u="none" cap="none" strike="noStrike">
                          <a:solidFill>
                            <a:schemeClr val="dk1"/>
                          </a:solidFill>
                          <a:latin typeface="Roboto"/>
                          <a:ea typeface="Roboto"/>
                          <a:cs typeface="Roboto"/>
                          <a:sym typeface="Roboto"/>
                        </a:rPr>
                        <a:t>2h 45m</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r>
              <a:tr h="290000">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0</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28</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700" u="none" cap="none" strike="noStrike">
                          <a:solidFill>
                            <a:schemeClr val="dk1"/>
                          </a:solidFill>
                          <a:latin typeface="Roboto"/>
                          <a:ea typeface="Roboto"/>
                          <a:cs typeface="Roboto"/>
                          <a:sym typeface="Roboto"/>
                        </a:rPr>
                        <a:t>4h 29m</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r>
              <a:tr h="290000">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0</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0</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19</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700" u="none" cap="none" strike="noStrike">
                          <a:solidFill>
                            <a:schemeClr val="dk1"/>
                          </a:solidFill>
                          <a:latin typeface="Roboto"/>
                          <a:ea typeface="Roboto"/>
                          <a:cs typeface="Roboto"/>
                          <a:sym typeface="Roboto"/>
                        </a:rPr>
                        <a:t>2h 47m</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r>
              <a:tr h="290000">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7</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0</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19</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700" u="none" cap="none" strike="noStrike">
                          <a:latin typeface="Roboto"/>
                          <a:ea typeface="Roboto"/>
                          <a:cs typeface="Roboto"/>
                          <a:sym typeface="Roboto"/>
                        </a:rPr>
                        <a:t>1h 44m</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r>
              <a:tr h="290000">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0</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0</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17</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700" u="none" cap="none" strike="noStrike">
                          <a:solidFill>
                            <a:schemeClr val="dk1"/>
                          </a:solidFill>
                          <a:latin typeface="Roboto"/>
                          <a:ea typeface="Roboto"/>
                          <a:cs typeface="Roboto"/>
                          <a:sym typeface="Roboto"/>
                        </a:rPr>
                        <a:t>2h 03m</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r>
              <a:tr h="290000">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0</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0</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16</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1h 49m</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r>
              <a:tr h="290000">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3</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16</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1h 20m</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r>
            </a:tbl>
          </a:graphicData>
        </a:graphic>
      </p:graphicFrame>
      <p:sp>
        <p:nvSpPr>
          <p:cNvPr id="843" name="Google Shape;843;p25"/>
          <p:cNvSpPr txBox="1"/>
          <p:nvPr>
            <p:ph idx="12" type="sldNum"/>
          </p:nvPr>
        </p:nvSpPr>
        <p:spPr>
          <a:xfrm>
            <a:off x="8455801" y="47129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844" name="Google Shape;844;p25"/>
          <p:cNvSpPr txBox="1"/>
          <p:nvPr/>
        </p:nvSpPr>
        <p:spPr>
          <a:xfrm>
            <a:off x="833725" y="114575"/>
            <a:ext cx="45114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Measure: Power Users</a:t>
            </a:r>
            <a:endParaRPr b="0" i="0" sz="1800" u="none" cap="none" strike="noStrike">
              <a:solidFill>
                <a:srgbClr val="000000"/>
              </a:solidFill>
              <a:latin typeface="Roboto Light"/>
              <a:ea typeface="Roboto Light"/>
              <a:cs typeface="Roboto Light"/>
              <a:sym typeface="Roboto Light"/>
            </a:endParaRPr>
          </a:p>
        </p:txBody>
      </p:sp>
      <p:cxnSp>
        <p:nvCxnSpPr>
          <p:cNvPr id="845" name="Google Shape;845;p25"/>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846" name="Google Shape;846;p2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October 2022</a:t>
            </a:r>
            <a:endParaRPr b="1" i="0" sz="600" u="none" cap="none" strike="noStrike">
              <a:solidFill>
                <a:schemeClr val="accent5"/>
              </a:solidFill>
              <a:latin typeface="Roboto"/>
              <a:ea typeface="Roboto"/>
              <a:cs typeface="Roboto"/>
              <a:sym typeface="Roboto"/>
            </a:endParaRPr>
          </a:p>
        </p:txBody>
      </p:sp>
      <p:sp>
        <p:nvSpPr>
          <p:cNvPr id="847" name="Google Shape;847;p2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7.00 / 10</a:t>
            </a:r>
            <a:endParaRPr b="1" i="0" sz="600" u="none" cap="none" strike="noStrike">
              <a:solidFill>
                <a:schemeClr val="accent5"/>
              </a:solidFill>
              <a:latin typeface="Roboto"/>
              <a:ea typeface="Roboto"/>
              <a:cs typeface="Roboto"/>
              <a:sym typeface="Roboto"/>
            </a:endParaRPr>
          </a:p>
        </p:txBody>
      </p:sp>
      <p:sp>
        <p:nvSpPr>
          <p:cNvPr id="848" name="Google Shape;848;p2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6.56 / 10</a:t>
            </a:r>
            <a:endParaRPr b="1" i="0" sz="600" u="none" cap="none" strike="noStrike">
              <a:solidFill>
                <a:schemeClr val="accent5"/>
              </a:solidFill>
              <a:latin typeface="Roboto"/>
              <a:ea typeface="Roboto"/>
              <a:cs typeface="Roboto"/>
              <a:sym typeface="Roboto"/>
            </a:endParaRPr>
          </a:p>
        </p:txBody>
      </p:sp>
      <p:sp>
        <p:nvSpPr>
          <p:cNvPr id="849" name="Google Shape;849;p2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850" name="Google Shape;850;p2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851" name="Google Shape;851;p2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852" name="Google Shape;852;p2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7.06 / 10</a:t>
            </a:r>
            <a:endParaRPr b="1" i="0" sz="600" u="none" cap="none" strike="noStrike">
              <a:solidFill>
                <a:schemeClr val="accent5"/>
              </a:solidFill>
              <a:latin typeface="Roboto"/>
              <a:ea typeface="Roboto"/>
              <a:cs typeface="Roboto"/>
              <a:sym typeface="Roboto"/>
            </a:endParaRPr>
          </a:p>
        </p:txBody>
      </p:sp>
      <p:sp>
        <p:nvSpPr>
          <p:cNvPr id="853" name="Google Shape;853;p2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854" name="Google Shape;854;p2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7.24 / 10</a:t>
            </a:r>
            <a:endParaRPr b="1" i="0" sz="600" u="none" cap="none" strike="noStrike">
              <a:solidFill>
                <a:schemeClr val="accent5"/>
              </a:solidFill>
              <a:latin typeface="Roboto"/>
              <a:ea typeface="Roboto"/>
              <a:cs typeface="Roboto"/>
              <a:sym typeface="Roboto"/>
            </a:endParaRPr>
          </a:p>
        </p:txBody>
      </p:sp>
      <p:sp>
        <p:nvSpPr>
          <p:cNvPr id="855" name="Google Shape;855;p2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856" name="Google Shape;856;p2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857" name="Google Shape;857;p2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858" name="Google Shape;858;p2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7.39 / 10</a:t>
            </a:r>
            <a:endParaRPr b="1" i="0" sz="600" u="none" cap="none" strike="noStrike">
              <a:solidFill>
                <a:schemeClr val="accent5"/>
              </a:solidFill>
              <a:latin typeface="Roboto"/>
              <a:ea typeface="Roboto"/>
              <a:cs typeface="Roboto"/>
              <a:sym typeface="Roboto"/>
            </a:endParaRPr>
          </a:p>
        </p:txBody>
      </p:sp>
      <p:sp>
        <p:nvSpPr>
          <p:cNvPr id="859" name="Google Shape;859;p2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860" name="Google Shape;860;p2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7.27 / 10</a:t>
            </a:r>
            <a:endParaRPr b="1" i="0" sz="600" u="none" cap="none" strike="noStrike">
              <a:solidFill>
                <a:schemeClr val="accent5"/>
              </a:solidFill>
              <a:latin typeface="Roboto"/>
              <a:ea typeface="Roboto"/>
              <a:cs typeface="Roboto"/>
              <a:sym typeface="Roboto"/>
            </a:endParaRPr>
          </a:p>
        </p:txBody>
      </p:sp>
      <p:sp>
        <p:nvSpPr>
          <p:cNvPr id="861" name="Google Shape;861;p2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862" name="Google Shape;862;p2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7.77 / 10</a:t>
            </a:r>
            <a:endParaRPr b="1" i="0" sz="600" u="none" cap="none" strike="noStrike">
              <a:solidFill>
                <a:schemeClr val="accent5"/>
              </a:solidFill>
              <a:latin typeface="Roboto"/>
              <a:ea typeface="Roboto"/>
              <a:cs typeface="Roboto"/>
              <a:sym typeface="Roboto"/>
            </a:endParaRPr>
          </a:p>
        </p:txBody>
      </p:sp>
      <p:sp>
        <p:nvSpPr>
          <p:cNvPr id="863" name="Google Shape;863;p2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864" name="Google Shape;864;p2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7.64 / 10</a:t>
            </a:r>
            <a:endParaRPr b="1" i="0" sz="600" u="none" cap="none" strike="noStrike">
              <a:solidFill>
                <a:schemeClr val="accent5"/>
              </a:solidFill>
              <a:latin typeface="Roboto"/>
              <a:ea typeface="Roboto"/>
              <a:cs typeface="Roboto"/>
              <a:sym typeface="Roboto"/>
            </a:endParaRPr>
          </a:p>
        </p:txBody>
      </p:sp>
      <p:sp>
        <p:nvSpPr>
          <p:cNvPr id="865" name="Google Shape;865;p2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7.65 / 10</a:t>
            </a:r>
            <a:endParaRPr b="1" i="0" sz="600" u="none" cap="none" strike="noStrike">
              <a:solidFill>
                <a:schemeClr val="accent5"/>
              </a:solidFill>
              <a:latin typeface="Roboto"/>
              <a:ea typeface="Roboto"/>
              <a:cs typeface="Roboto"/>
              <a:sym typeface="Roboto"/>
            </a:endParaRPr>
          </a:p>
        </p:txBody>
      </p:sp>
      <p:sp>
        <p:nvSpPr>
          <p:cNvPr id="866" name="Google Shape;866;p2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26"/>
          <p:cNvSpPr txBox="1"/>
          <p:nvPr>
            <p:ph type="title"/>
          </p:nvPr>
        </p:nvSpPr>
        <p:spPr>
          <a:xfrm>
            <a:off x="457200" y="1697125"/>
            <a:ext cx="3883200" cy="138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
              <a:t>Linear Plan</a:t>
            </a:r>
            <a:endParaRPr/>
          </a:p>
        </p:txBody>
      </p:sp>
      <p:sp>
        <p:nvSpPr>
          <p:cNvPr id="872" name="Google Shape;872;p26"/>
          <p:cNvSpPr txBox="1"/>
          <p:nvPr>
            <p:ph idx="12" type="sldNum"/>
          </p:nvPr>
        </p:nvSpPr>
        <p:spPr>
          <a:xfrm>
            <a:off x="8453301" y="47130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27"/>
          <p:cNvSpPr txBox="1"/>
          <p:nvPr>
            <p:ph idx="12" type="sldNum"/>
          </p:nvPr>
        </p:nvSpPr>
        <p:spPr>
          <a:xfrm>
            <a:off x="8455801" y="47129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878" name="Google Shape;878;p27"/>
          <p:cNvSpPr txBox="1"/>
          <p:nvPr/>
        </p:nvSpPr>
        <p:spPr>
          <a:xfrm>
            <a:off x="369509" y="1145204"/>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Clients in Linear Plan App</a:t>
            </a:r>
            <a:endParaRPr b="0" i="0" sz="800" u="none" cap="none" strike="noStrike">
              <a:solidFill>
                <a:srgbClr val="000000"/>
              </a:solidFill>
              <a:latin typeface="Roboto"/>
              <a:ea typeface="Roboto"/>
              <a:cs typeface="Roboto"/>
              <a:sym typeface="Roboto"/>
            </a:endParaRPr>
          </a:p>
        </p:txBody>
      </p:sp>
      <p:sp>
        <p:nvSpPr>
          <p:cNvPr id="879" name="Google Shape;879;p27"/>
          <p:cNvSpPr txBox="1"/>
          <p:nvPr/>
        </p:nvSpPr>
        <p:spPr>
          <a:xfrm>
            <a:off x="6078661" y="1145204"/>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Avg. Days Spent in Linera Plan App</a:t>
            </a:r>
            <a:endParaRPr b="0" i="0" sz="800" u="none" cap="none" strike="noStrike">
              <a:solidFill>
                <a:srgbClr val="000000"/>
              </a:solidFill>
              <a:latin typeface="Roboto"/>
              <a:ea typeface="Roboto"/>
              <a:cs typeface="Roboto"/>
              <a:sym typeface="Roboto"/>
            </a:endParaRPr>
          </a:p>
        </p:txBody>
      </p:sp>
      <p:sp>
        <p:nvSpPr>
          <p:cNvPr id="880" name="Google Shape;880;p27"/>
          <p:cNvSpPr txBox="1"/>
          <p:nvPr/>
        </p:nvSpPr>
        <p:spPr>
          <a:xfrm>
            <a:off x="833725" y="114575"/>
            <a:ext cx="23568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Linear Plan Usage</a:t>
            </a:r>
            <a:endParaRPr b="0" i="0" sz="1800" u="none" cap="none" strike="noStrike">
              <a:solidFill>
                <a:srgbClr val="000000"/>
              </a:solidFill>
              <a:latin typeface="Roboto Light"/>
              <a:ea typeface="Roboto Light"/>
              <a:cs typeface="Roboto Light"/>
              <a:sym typeface="Roboto Light"/>
            </a:endParaRPr>
          </a:p>
        </p:txBody>
      </p:sp>
      <p:cxnSp>
        <p:nvCxnSpPr>
          <p:cNvPr id="881" name="Google Shape;881;p27"/>
          <p:cNvCxnSpPr/>
          <p:nvPr/>
        </p:nvCxnSpPr>
        <p:spPr>
          <a:xfrm>
            <a:off x="406625" y="1150350"/>
            <a:ext cx="8546400" cy="0"/>
          </a:xfrm>
          <a:prstGeom prst="straightConnector1">
            <a:avLst/>
          </a:prstGeom>
          <a:noFill/>
          <a:ln cap="flat" cmpd="sng" w="9525">
            <a:solidFill>
              <a:srgbClr val="EFEFEF"/>
            </a:solidFill>
            <a:prstDash val="solid"/>
            <a:round/>
            <a:headEnd len="sm" w="sm" type="none"/>
            <a:tailEnd len="sm" w="sm" type="none"/>
          </a:ln>
        </p:spPr>
      </p:cxnSp>
      <p:sp>
        <p:nvSpPr>
          <p:cNvPr id="882" name="Google Shape;882;p27"/>
          <p:cNvSpPr txBox="1"/>
          <p:nvPr/>
        </p:nvSpPr>
        <p:spPr>
          <a:xfrm>
            <a:off x="3172738" y="2762659"/>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Linear Plans: Explored</a:t>
            </a:r>
            <a:endParaRPr b="0" i="0" sz="800" u="none" cap="none" strike="noStrike">
              <a:solidFill>
                <a:srgbClr val="000000"/>
              </a:solidFill>
              <a:latin typeface="Roboto"/>
              <a:ea typeface="Roboto"/>
              <a:cs typeface="Roboto"/>
              <a:sym typeface="Roboto"/>
            </a:endParaRPr>
          </a:p>
        </p:txBody>
      </p:sp>
      <p:sp>
        <p:nvSpPr>
          <p:cNvPr id="883" name="Google Shape;883;p27"/>
          <p:cNvSpPr txBox="1"/>
          <p:nvPr/>
        </p:nvSpPr>
        <p:spPr>
          <a:xfrm>
            <a:off x="369157" y="2766097"/>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Linear Plans: Run vs. Abandoned</a:t>
            </a:r>
            <a:endParaRPr b="0" i="0" sz="800" u="none" cap="none" strike="noStrike">
              <a:solidFill>
                <a:srgbClr val="000000"/>
              </a:solidFill>
              <a:latin typeface="Roboto"/>
              <a:ea typeface="Roboto"/>
              <a:cs typeface="Roboto"/>
              <a:sym typeface="Roboto"/>
            </a:endParaRPr>
          </a:p>
        </p:txBody>
      </p:sp>
      <p:sp>
        <p:nvSpPr>
          <p:cNvPr id="884" name="Google Shape;884;p27"/>
          <p:cNvSpPr txBox="1"/>
          <p:nvPr/>
        </p:nvSpPr>
        <p:spPr>
          <a:xfrm>
            <a:off x="3164739" y="1145204"/>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Avg. Time Spent in Linear Plan App (min)</a:t>
            </a:r>
            <a:endParaRPr b="0" i="0" sz="800" u="none" cap="none" strike="noStrike">
              <a:solidFill>
                <a:srgbClr val="000000"/>
              </a:solidFill>
              <a:latin typeface="Roboto"/>
              <a:ea typeface="Roboto"/>
              <a:cs typeface="Roboto"/>
              <a:sym typeface="Roboto"/>
            </a:endParaRPr>
          </a:p>
        </p:txBody>
      </p:sp>
      <p:cxnSp>
        <p:nvCxnSpPr>
          <p:cNvPr id="885" name="Google Shape;885;p27"/>
          <p:cNvCxnSpPr/>
          <p:nvPr/>
        </p:nvCxnSpPr>
        <p:spPr>
          <a:xfrm>
            <a:off x="406625" y="2784700"/>
            <a:ext cx="85464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27"/>
          <p:cNvCxnSpPr/>
          <p:nvPr/>
        </p:nvCxnSpPr>
        <p:spPr>
          <a:xfrm rot="10800000">
            <a:off x="3053675" y="1228925"/>
            <a:ext cx="0" cy="147810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27"/>
          <p:cNvCxnSpPr/>
          <p:nvPr/>
        </p:nvCxnSpPr>
        <p:spPr>
          <a:xfrm rot="10800000">
            <a:off x="5998400" y="1209593"/>
            <a:ext cx="0" cy="1478100"/>
          </a:xfrm>
          <a:prstGeom prst="straightConnector1">
            <a:avLst/>
          </a:prstGeom>
          <a:noFill/>
          <a:ln cap="flat" cmpd="sng" w="9525">
            <a:solidFill>
              <a:srgbClr val="EFEFEF"/>
            </a:solidFill>
            <a:prstDash val="solid"/>
            <a:round/>
            <a:headEnd len="sm" w="sm" type="none"/>
            <a:tailEnd len="sm" w="sm" type="none"/>
          </a:ln>
        </p:spPr>
      </p:cxnSp>
      <p:cxnSp>
        <p:nvCxnSpPr>
          <p:cNvPr id="888" name="Google Shape;888;p27"/>
          <p:cNvCxnSpPr/>
          <p:nvPr/>
        </p:nvCxnSpPr>
        <p:spPr>
          <a:xfrm rot="10800000">
            <a:off x="3053675" y="2873610"/>
            <a:ext cx="0" cy="1881600"/>
          </a:xfrm>
          <a:prstGeom prst="straightConnector1">
            <a:avLst/>
          </a:prstGeom>
          <a:noFill/>
          <a:ln cap="flat" cmpd="sng" w="9525">
            <a:solidFill>
              <a:srgbClr val="EFEFEF"/>
            </a:solidFill>
            <a:prstDash val="solid"/>
            <a:round/>
            <a:headEnd len="sm" w="sm" type="none"/>
            <a:tailEnd len="sm" w="sm" type="none"/>
          </a:ln>
        </p:spPr>
      </p:cxnSp>
      <p:sp>
        <p:nvSpPr>
          <p:cNvPr id="889" name="Google Shape;889;p27"/>
          <p:cNvSpPr txBox="1"/>
          <p:nvPr/>
        </p:nvSpPr>
        <p:spPr>
          <a:xfrm>
            <a:off x="8041506" y="1486925"/>
            <a:ext cx="873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890" name="Google Shape;890;p27"/>
          <p:cNvSpPr txBox="1"/>
          <p:nvPr/>
        </p:nvSpPr>
        <p:spPr>
          <a:xfrm>
            <a:off x="1743423" y="479945"/>
            <a:ext cx="13212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13m 10s</a:t>
            </a:r>
            <a:endParaRPr b="0" i="0" sz="8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Avg. Time Spent in Plan</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891" name="Google Shape;891;p27"/>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892" name="Google Shape;892;p27"/>
          <p:cNvSpPr txBox="1"/>
          <p:nvPr/>
        </p:nvSpPr>
        <p:spPr>
          <a:xfrm>
            <a:off x="4936102" y="476550"/>
            <a:ext cx="726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0</a:t>
            </a:r>
            <a:endParaRPr b="0" i="0" sz="2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Linear Buys</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893" name="Google Shape;893;p27"/>
          <p:cNvSpPr txBox="1"/>
          <p:nvPr/>
        </p:nvSpPr>
        <p:spPr>
          <a:xfrm>
            <a:off x="5739195" y="471868"/>
            <a:ext cx="1011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0</a:t>
            </a:r>
            <a:endParaRPr b="0" i="0" sz="2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Aggregate Buys</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894" name="Google Shape;894;p27"/>
          <p:cNvSpPr txBox="1"/>
          <p:nvPr/>
        </p:nvSpPr>
        <p:spPr>
          <a:xfrm>
            <a:off x="3157399" y="475563"/>
            <a:ext cx="1011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43</a:t>
            </a:r>
            <a:endParaRPr b="0" i="0" sz="2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Linear Plans Run</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895" name="Google Shape;895;p27"/>
          <p:cNvSpPr txBox="1"/>
          <p:nvPr/>
        </p:nvSpPr>
        <p:spPr>
          <a:xfrm>
            <a:off x="3975200" y="474450"/>
            <a:ext cx="9651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152</a:t>
            </a:r>
            <a:endParaRPr b="0" i="0" sz="2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Linear Plans Explored</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896" name="Google Shape;896;p27"/>
          <p:cNvCxnSpPr/>
          <p:nvPr/>
        </p:nvCxnSpPr>
        <p:spPr>
          <a:xfrm rot="10800000">
            <a:off x="3048571" y="664375"/>
            <a:ext cx="0" cy="408900"/>
          </a:xfrm>
          <a:prstGeom prst="straightConnector1">
            <a:avLst/>
          </a:prstGeom>
          <a:noFill/>
          <a:ln cap="flat" cmpd="sng" w="9525">
            <a:solidFill>
              <a:srgbClr val="EFEFEF"/>
            </a:solidFill>
            <a:prstDash val="solid"/>
            <a:round/>
            <a:headEnd len="sm" w="sm" type="none"/>
            <a:tailEnd len="sm" w="sm" type="none"/>
          </a:ln>
        </p:spPr>
      </p:cxnSp>
      <p:sp>
        <p:nvSpPr>
          <p:cNvPr id="897" name="Google Shape;897;p27"/>
          <p:cNvSpPr txBox="1"/>
          <p:nvPr/>
        </p:nvSpPr>
        <p:spPr>
          <a:xfrm>
            <a:off x="389725" y="484425"/>
            <a:ext cx="14661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69 </a:t>
            </a:r>
            <a:r>
              <a:rPr b="0" i="0" lang="en" sz="1200" u="none" cap="none" strike="noStrike">
                <a:solidFill>
                  <a:schemeClr val="dk1"/>
                </a:solidFill>
                <a:latin typeface="Roboto Light"/>
                <a:ea typeface="Roboto Light"/>
                <a:cs typeface="Roboto Light"/>
                <a:sym typeface="Roboto Light"/>
              </a:rPr>
              <a:t>/ 17</a:t>
            </a:r>
            <a:r>
              <a:rPr b="0" i="0" lang="en" sz="900" u="none" cap="none" strike="noStrike">
                <a:solidFill>
                  <a:schemeClr val="dk1"/>
                </a:solidFill>
                <a:latin typeface="Roboto Light"/>
                <a:ea typeface="Roboto Light"/>
                <a:cs typeface="Roboto Light"/>
                <a:sym typeface="Roboto Light"/>
              </a:rPr>
              <a:t> / 5</a:t>
            </a:r>
            <a:endParaRPr b="0" i="0" sz="1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Total Users / Active / 1st-time Active</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pic>
        <p:nvPicPr>
          <p:cNvPr id="898" name="Google Shape;898;p27" title="Chart"/>
          <p:cNvPicPr preferRelativeResize="0"/>
          <p:nvPr/>
        </p:nvPicPr>
        <p:blipFill rotWithShape="1">
          <a:blip r:embed="rId3">
            <a:alphaModFix/>
          </a:blip>
          <a:srcRect b="0" l="0" r="0" t="0"/>
          <a:stretch/>
        </p:blipFill>
        <p:spPr>
          <a:xfrm>
            <a:off x="406625" y="1502950"/>
            <a:ext cx="2587524" cy="1247815"/>
          </a:xfrm>
          <a:prstGeom prst="rect">
            <a:avLst/>
          </a:prstGeom>
          <a:noFill/>
          <a:ln>
            <a:noFill/>
          </a:ln>
        </p:spPr>
      </p:pic>
      <p:pic>
        <p:nvPicPr>
          <p:cNvPr id="899" name="Google Shape;899;p27" title="Chart"/>
          <p:cNvPicPr preferRelativeResize="0"/>
          <p:nvPr/>
        </p:nvPicPr>
        <p:blipFill rotWithShape="1">
          <a:blip r:embed="rId4">
            <a:alphaModFix/>
          </a:blip>
          <a:srcRect b="0" l="0" r="0" t="0"/>
          <a:stretch/>
        </p:blipFill>
        <p:spPr>
          <a:xfrm>
            <a:off x="3164750" y="1495700"/>
            <a:ext cx="2625000" cy="1196024"/>
          </a:xfrm>
          <a:prstGeom prst="rect">
            <a:avLst/>
          </a:prstGeom>
          <a:noFill/>
          <a:ln>
            <a:noFill/>
          </a:ln>
        </p:spPr>
      </p:pic>
      <p:pic>
        <p:nvPicPr>
          <p:cNvPr id="900" name="Google Shape;900;p27" title="Chart"/>
          <p:cNvPicPr preferRelativeResize="0"/>
          <p:nvPr/>
        </p:nvPicPr>
        <p:blipFill rotWithShape="1">
          <a:blip r:embed="rId5">
            <a:alphaModFix/>
          </a:blip>
          <a:srcRect b="0" l="0" r="0" t="0"/>
          <a:stretch/>
        </p:blipFill>
        <p:spPr>
          <a:xfrm>
            <a:off x="6114213" y="1459974"/>
            <a:ext cx="2738679" cy="1247825"/>
          </a:xfrm>
          <a:prstGeom prst="rect">
            <a:avLst/>
          </a:prstGeom>
          <a:noFill/>
          <a:ln>
            <a:noFill/>
          </a:ln>
        </p:spPr>
      </p:pic>
      <p:pic>
        <p:nvPicPr>
          <p:cNvPr id="901" name="Google Shape;901;p27" title="Chart"/>
          <p:cNvPicPr preferRelativeResize="0"/>
          <p:nvPr/>
        </p:nvPicPr>
        <p:blipFill rotWithShape="1">
          <a:blip r:embed="rId6">
            <a:alphaModFix/>
          </a:blip>
          <a:srcRect b="0" l="0" r="0" t="0"/>
          <a:stretch/>
        </p:blipFill>
        <p:spPr>
          <a:xfrm>
            <a:off x="389725" y="3065825"/>
            <a:ext cx="2553134" cy="1881600"/>
          </a:xfrm>
          <a:prstGeom prst="rect">
            <a:avLst/>
          </a:prstGeom>
          <a:noFill/>
          <a:ln>
            <a:noFill/>
          </a:ln>
        </p:spPr>
      </p:pic>
      <p:pic>
        <p:nvPicPr>
          <p:cNvPr id="902" name="Google Shape;902;p27" title="Chart"/>
          <p:cNvPicPr preferRelativeResize="0"/>
          <p:nvPr/>
        </p:nvPicPr>
        <p:blipFill rotWithShape="1">
          <a:blip r:embed="rId7">
            <a:alphaModFix/>
          </a:blip>
          <a:srcRect b="0" l="0" r="0" t="0"/>
          <a:stretch/>
        </p:blipFill>
        <p:spPr>
          <a:xfrm>
            <a:off x="3194063" y="3037074"/>
            <a:ext cx="2553126" cy="1881590"/>
          </a:xfrm>
          <a:prstGeom prst="rect">
            <a:avLst/>
          </a:prstGeom>
          <a:noFill/>
          <a:ln>
            <a:noFill/>
          </a:ln>
        </p:spPr>
      </p:pic>
      <p:sp>
        <p:nvSpPr>
          <p:cNvPr id="903" name="Google Shape;903;p2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October 2022</a:t>
            </a:r>
            <a:endParaRPr b="1" i="0" sz="600" u="none" cap="none" strike="noStrike">
              <a:solidFill>
                <a:schemeClr val="accent5"/>
              </a:solidFill>
              <a:latin typeface="Roboto"/>
              <a:ea typeface="Roboto"/>
              <a:cs typeface="Roboto"/>
              <a:sym typeface="Roboto"/>
            </a:endParaRPr>
          </a:p>
        </p:txBody>
      </p:sp>
      <p:sp>
        <p:nvSpPr>
          <p:cNvPr id="904" name="Google Shape;904;p27"/>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8.66 / 10</a:t>
            </a:r>
            <a:endParaRPr b="1" i="0" sz="600" u="none" cap="none" strike="noStrike">
              <a:solidFill>
                <a:schemeClr val="accent5"/>
              </a:solidFill>
              <a:latin typeface="Roboto"/>
              <a:ea typeface="Roboto"/>
              <a:cs typeface="Roboto"/>
              <a:sym typeface="Roboto"/>
            </a:endParaRPr>
          </a:p>
        </p:txBody>
      </p:sp>
      <p:sp>
        <p:nvSpPr>
          <p:cNvPr id="905" name="Google Shape;905;p27"/>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8.00 / 10</a:t>
            </a:r>
            <a:endParaRPr b="1" i="0" sz="600" u="none" cap="none" strike="noStrike">
              <a:solidFill>
                <a:schemeClr val="accent5"/>
              </a:solidFill>
              <a:latin typeface="Roboto"/>
              <a:ea typeface="Roboto"/>
              <a:cs typeface="Roboto"/>
              <a:sym typeface="Roboto"/>
            </a:endParaRPr>
          </a:p>
        </p:txBody>
      </p:sp>
      <p:sp>
        <p:nvSpPr>
          <p:cNvPr id="906" name="Google Shape;906;p2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907" name="Google Shape;907;p27"/>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9.00 / 10</a:t>
            </a:r>
            <a:endParaRPr b="1" i="0" sz="600" u="none" cap="none" strike="noStrike">
              <a:solidFill>
                <a:schemeClr val="accent5"/>
              </a:solidFill>
              <a:latin typeface="Roboto"/>
              <a:ea typeface="Roboto"/>
              <a:cs typeface="Roboto"/>
              <a:sym typeface="Roboto"/>
            </a:endParaRPr>
          </a:p>
        </p:txBody>
      </p:sp>
      <p:sp>
        <p:nvSpPr>
          <p:cNvPr id="908" name="Google Shape;908;p2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909" name="Google Shape;909;p27"/>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8.75 / 10</a:t>
            </a:r>
            <a:endParaRPr b="1" i="0" sz="600" u="none" cap="none" strike="noStrike">
              <a:solidFill>
                <a:schemeClr val="accent5"/>
              </a:solidFill>
              <a:latin typeface="Roboto"/>
              <a:ea typeface="Roboto"/>
              <a:cs typeface="Roboto"/>
              <a:sym typeface="Roboto"/>
            </a:endParaRPr>
          </a:p>
        </p:txBody>
      </p:sp>
      <p:sp>
        <p:nvSpPr>
          <p:cNvPr id="910" name="Google Shape;910;p2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911" name="Google Shape;911;p2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912" name="Google Shape;912;p2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913" name="Google Shape;913;p27"/>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6.25 / 10</a:t>
            </a:r>
            <a:endParaRPr b="1" i="0" sz="600" u="none" cap="none" strike="noStrike">
              <a:solidFill>
                <a:schemeClr val="accent5"/>
              </a:solidFill>
              <a:latin typeface="Roboto"/>
              <a:ea typeface="Roboto"/>
              <a:cs typeface="Roboto"/>
              <a:sym typeface="Roboto"/>
            </a:endParaRPr>
          </a:p>
        </p:txBody>
      </p:sp>
      <p:sp>
        <p:nvSpPr>
          <p:cNvPr id="914" name="Google Shape;914;p2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915" name="Google Shape;915;p27"/>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5.00 / 10</a:t>
            </a:r>
            <a:endParaRPr b="1" i="0" sz="600" u="none" cap="none" strike="noStrike">
              <a:solidFill>
                <a:schemeClr val="accent5"/>
              </a:solidFill>
              <a:latin typeface="Roboto"/>
              <a:ea typeface="Roboto"/>
              <a:cs typeface="Roboto"/>
              <a:sym typeface="Roboto"/>
            </a:endParaRPr>
          </a:p>
        </p:txBody>
      </p:sp>
      <p:sp>
        <p:nvSpPr>
          <p:cNvPr id="916" name="Google Shape;916;p2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917" name="Google Shape;917;p27"/>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4.14 / 10</a:t>
            </a:r>
            <a:endParaRPr b="1" i="0" sz="600" u="none" cap="none" strike="noStrike">
              <a:solidFill>
                <a:schemeClr val="accent5"/>
              </a:solidFill>
              <a:latin typeface="Roboto"/>
              <a:ea typeface="Roboto"/>
              <a:cs typeface="Roboto"/>
              <a:sym typeface="Roboto"/>
            </a:endParaRPr>
          </a:p>
        </p:txBody>
      </p:sp>
      <p:sp>
        <p:nvSpPr>
          <p:cNvPr id="918" name="Google Shape;918;p2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919" name="Google Shape;919;p27"/>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4.50 / 10</a:t>
            </a:r>
            <a:endParaRPr b="1" i="0" sz="600" u="none" cap="none" strike="noStrike">
              <a:solidFill>
                <a:schemeClr val="accent5"/>
              </a:solidFill>
              <a:latin typeface="Roboto"/>
              <a:ea typeface="Roboto"/>
              <a:cs typeface="Roboto"/>
              <a:sym typeface="Roboto"/>
            </a:endParaRPr>
          </a:p>
        </p:txBody>
      </p:sp>
      <p:sp>
        <p:nvSpPr>
          <p:cNvPr id="920" name="Google Shape;920;p2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921" name="Google Shape;921;p27"/>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5.42 / 10</a:t>
            </a:r>
            <a:endParaRPr b="1" i="0" sz="600" u="none" cap="none" strike="noStrike">
              <a:solidFill>
                <a:schemeClr val="accent5"/>
              </a:solidFill>
              <a:latin typeface="Roboto"/>
              <a:ea typeface="Roboto"/>
              <a:cs typeface="Roboto"/>
              <a:sym typeface="Roboto"/>
            </a:endParaRPr>
          </a:p>
        </p:txBody>
      </p:sp>
      <p:sp>
        <p:nvSpPr>
          <p:cNvPr id="922" name="Google Shape;922;p2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28"/>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928" name="Google Shape;928;p28"/>
          <p:cNvSpPr txBox="1"/>
          <p:nvPr/>
        </p:nvSpPr>
        <p:spPr>
          <a:xfrm>
            <a:off x="833725" y="114575"/>
            <a:ext cx="66573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Linear Plan Exploration – Time Exploring Plan Outputs</a:t>
            </a:r>
            <a:endParaRPr b="0" i="0" sz="1800" u="none" cap="none" strike="noStrike">
              <a:solidFill>
                <a:srgbClr val="000000"/>
              </a:solidFill>
              <a:latin typeface="Roboto Light"/>
              <a:ea typeface="Roboto Light"/>
              <a:cs typeface="Roboto Light"/>
              <a:sym typeface="Roboto Light"/>
            </a:endParaRPr>
          </a:p>
        </p:txBody>
      </p:sp>
      <p:cxnSp>
        <p:nvCxnSpPr>
          <p:cNvPr id="929" name="Google Shape;929;p28"/>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930" name="Google Shape;930;p2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931" name="Google Shape;931;p2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8.50 / 10</a:t>
            </a:r>
            <a:endParaRPr b="1" i="0" sz="600" u="none" cap="none" strike="noStrike">
              <a:solidFill>
                <a:schemeClr val="accent5"/>
              </a:solidFill>
              <a:latin typeface="Roboto"/>
              <a:ea typeface="Roboto"/>
              <a:cs typeface="Roboto"/>
              <a:sym typeface="Roboto"/>
            </a:endParaRPr>
          </a:p>
        </p:txBody>
      </p:sp>
      <p:pic>
        <p:nvPicPr>
          <p:cNvPr id="932" name="Google Shape;932;p28" title="Chart"/>
          <p:cNvPicPr preferRelativeResize="0"/>
          <p:nvPr/>
        </p:nvPicPr>
        <p:blipFill rotWithShape="1">
          <a:blip r:embed="rId3">
            <a:alphaModFix/>
          </a:blip>
          <a:srcRect b="0" l="0" r="0" t="0"/>
          <a:stretch/>
        </p:blipFill>
        <p:spPr>
          <a:xfrm>
            <a:off x="1136038" y="671675"/>
            <a:ext cx="6871916" cy="4254682"/>
          </a:xfrm>
          <a:prstGeom prst="rect">
            <a:avLst/>
          </a:prstGeom>
          <a:noFill/>
          <a:ln>
            <a:noFill/>
          </a:ln>
        </p:spPr>
      </p:pic>
      <p:sp>
        <p:nvSpPr>
          <p:cNvPr id="933" name="Google Shape;933;p2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8.00 / 10</a:t>
            </a:r>
            <a:endParaRPr b="1" i="0" sz="600" u="none" cap="none" strike="noStrike">
              <a:solidFill>
                <a:schemeClr val="accent5"/>
              </a:solidFill>
              <a:latin typeface="Roboto"/>
              <a:ea typeface="Roboto"/>
              <a:cs typeface="Roboto"/>
              <a:sym typeface="Roboto"/>
            </a:endParaRPr>
          </a:p>
        </p:txBody>
      </p:sp>
      <p:sp>
        <p:nvSpPr>
          <p:cNvPr id="934" name="Google Shape;934;p2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935" name="Google Shape;935;p2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9.00 / 10</a:t>
            </a:r>
            <a:endParaRPr b="1" i="0" sz="600" u="none" cap="none" strike="noStrike">
              <a:solidFill>
                <a:schemeClr val="accent5"/>
              </a:solidFill>
              <a:latin typeface="Roboto"/>
              <a:ea typeface="Roboto"/>
              <a:cs typeface="Roboto"/>
              <a:sym typeface="Roboto"/>
            </a:endParaRPr>
          </a:p>
        </p:txBody>
      </p:sp>
      <p:sp>
        <p:nvSpPr>
          <p:cNvPr id="936" name="Google Shape;936;p2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937" name="Google Shape;937;p2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8.75 / 10</a:t>
            </a:r>
            <a:endParaRPr b="1" i="0" sz="600" u="none" cap="none" strike="noStrike">
              <a:solidFill>
                <a:schemeClr val="accent5"/>
              </a:solidFill>
              <a:latin typeface="Roboto"/>
              <a:ea typeface="Roboto"/>
              <a:cs typeface="Roboto"/>
              <a:sym typeface="Roboto"/>
            </a:endParaRPr>
          </a:p>
        </p:txBody>
      </p:sp>
      <p:sp>
        <p:nvSpPr>
          <p:cNvPr id="938" name="Google Shape;938;p2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939" name="Google Shape;939;p2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940" name="Google Shape;940;p2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941" name="Google Shape;941;p2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6.25 / 10</a:t>
            </a:r>
            <a:endParaRPr b="1" i="0" sz="600" u="none" cap="none" strike="noStrike">
              <a:solidFill>
                <a:schemeClr val="accent5"/>
              </a:solidFill>
              <a:latin typeface="Roboto"/>
              <a:ea typeface="Roboto"/>
              <a:cs typeface="Roboto"/>
              <a:sym typeface="Roboto"/>
            </a:endParaRPr>
          </a:p>
        </p:txBody>
      </p:sp>
      <p:sp>
        <p:nvSpPr>
          <p:cNvPr id="942" name="Google Shape;942;p2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943" name="Google Shape;943;p2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5.00 / 10</a:t>
            </a:r>
            <a:endParaRPr b="1" i="0" sz="600" u="none" cap="none" strike="noStrike">
              <a:solidFill>
                <a:schemeClr val="accent5"/>
              </a:solidFill>
              <a:latin typeface="Roboto"/>
              <a:ea typeface="Roboto"/>
              <a:cs typeface="Roboto"/>
              <a:sym typeface="Roboto"/>
            </a:endParaRPr>
          </a:p>
        </p:txBody>
      </p:sp>
      <p:sp>
        <p:nvSpPr>
          <p:cNvPr id="944" name="Google Shape;944;p2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945" name="Google Shape;945;p2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4.14 / 10</a:t>
            </a:r>
            <a:endParaRPr b="1" i="0" sz="600" u="none" cap="none" strike="noStrike">
              <a:solidFill>
                <a:schemeClr val="accent5"/>
              </a:solidFill>
              <a:latin typeface="Roboto"/>
              <a:ea typeface="Roboto"/>
              <a:cs typeface="Roboto"/>
              <a:sym typeface="Roboto"/>
            </a:endParaRPr>
          </a:p>
        </p:txBody>
      </p:sp>
      <p:sp>
        <p:nvSpPr>
          <p:cNvPr id="946" name="Google Shape;946;p2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947" name="Google Shape;947;p2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4.50 / 10</a:t>
            </a:r>
            <a:endParaRPr b="1" i="0" sz="600" u="none" cap="none" strike="noStrike">
              <a:solidFill>
                <a:schemeClr val="accent5"/>
              </a:solidFill>
              <a:latin typeface="Roboto"/>
              <a:ea typeface="Roboto"/>
              <a:cs typeface="Roboto"/>
              <a:sym typeface="Roboto"/>
            </a:endParaRPr>
          </a:p>
        </p:txBody>
      </p:sp>
      <p:sp>
        <p:nvSpPr>
          <p:cNvPr id="948" name="Google Shape;948;p2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949" name="Google Shape;949;p2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5.42 / 10</a:t>
            </a:r>
            <a:endParaRPr b="1" i="0" sz="600" u="none" cap="none" strike="noStrike">
              <a:solidFill>
                <a:schemeClr val="accent5"/>
              </a:solidFill>
              <a:latin typeface="Roboto"/>
              <a:ea typeface="Roboto"/>
              <a:cs typeface="Roboto"/>
              <a:sym typeface="Roboto"/>
            </a:endParaRPr>
          </a:p>
        </p:txBody>
      </p:sp>
      <p:sp>
        <p:nvSpPr>
          <p:cNvPr id="950" name="Google Shape;950;p2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29"/>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956" name="Google Shape;956;p29"/>
          <p:cNvSpPr txBox="1"/>
          <p:nvPr/>
        </p:nvSpPr>
        <p:spPr>
          <a:xfrm>
            <a:off x="833725" y="114575"/>
            <a:ext cx="61767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Linear Plan – External Clients vs. Platform Solutions Team</a:t>
            </a:r>
            <a:endParaRPr b="0" i="0" sz="1800" u="none" cap="none" strike="noStrike">
              <a:solidFill>
                <a:srgbClr val="000000"/>
              </a:solidFill>
              <a:latin typeface="Roboto Light"/>
              <a:ea typeface="Roboto Light"/>
              <a:cs typeface="Roboto Light"/>
              <a:sym typeface="Roboto Light"/>
            </a:endParaRPr>
          </a:p>
        </p:txBody>
      </p:sp>
      <p:cxnSp>
        <p:nvCxnSpPr>
          <p:cNvPr id="957" name="Google Shape;957;p29"/>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958" name="Google Shape;958;p29"/>
          <p:cNvSpPr txBox="1"/>
          <p:nvPr/>
        </p:nvSpPr>
        <p:spPr>
          <a:xfrm>
            <a:off x="374325" y="954821"/>
            <a:ext cx="620100" cy="1668600"/>
          </a:xfrm>
          <a:prstGeom prst="rect">
            <a:avLst/>
          </a:prstGeom>
          <a:noFill/>
          <a:ln>
            <a:noFill/>
          </a:ln>
        </p:spPr>
        <p:txBody>
          <a:bodyPr anchorCtr="0" anchor="t" bIns="91425" lIns="91425" spcFirstLastPara="1" rIns="91425" wrap="square" tIns="91425">
            <a:spAutoFit/>
          </a:bodyPr>
          <a:lstStyle/>
          <a:p>
            <a:pPr indent="0" lvl="0" marL="0" marR="0" rtl="0" algn="r">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Aug ‘21</a:t>
            </a:r>
            <a:endParaRPr b="1" i="0" sz="4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Sep ‘21</a:t>
            </a:r>
            <a:endParaRPr b="1" i="0" sz="4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Oct ‘21</a:t>
            </a:r>
            <a:endParaRPr b="1" i="0" sz="4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Nov ‘21</a:t>
            </a:r>
            <a:endParaRPr b="1" i="0" sz="4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Dec ‘21</a:t>
            </a:r>
            <a:endParaRPr b="1" i="0" sz="4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Jan ‘22</a:t>
            </a:r>
            <a:endParaRPr b="1" i="0" sz="4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Feb ‘22</a:t>
            </a:r>
            <a:endParaRPr b="1" i="0" sz="4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Mar ‘22</a:t>
            </a:r>
            <a:endParaRPr b="1" i="0" sz="4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Apr ‘22</a:t>
            </a:r>
            <a:endParaRPr b="1" i="0" sz="4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May ‘22</a:t>
            </a:r>
            <a:endParaRPr b="1" i="0" sz="4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Jun ‘22</a:t>
            </a:r>
            <a:endParaRPr b="1" i="0" sz="4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Jul ‘22</a:t>
            </a:r>
            <a:endParaRPr b="1" i="0" sz="400" u="none" cap="none" strike="noStrike">
              <a:solidFill>
                <a:srgbClr val="000000"/>
              </a:solidFill>
              <a:latin typeface="Roboto"/>
              <a:ea typeface="Roboto"/>
              <a:cs typeface="Roboto"/>
              <a:sym typeface="Roboto"/>
            </a:endParaRPr>
          </a:p>
        </p:txBody>
      </p:sp>
      <p:sp>
        <p:nvSpPr>
          <p:cNvPr id="959" name="Google Shape;959;p29"/>
          <p:cNvSpPr txBox="1"/>
          <p:nvPr/>
        </p:nvSpPr>
        <p:spPr>
          <a:xfrm>
            <a:off x="3752349" y="976205"/>
            <a:ext cx="407700" cy="16686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Aug ‘22</a:t>
            </a:r>
            <a:endParaRPr b="1" i="0" sz="4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Sep ‘22</a:t>
            </a:r>
            <a:endParaRPr b="1" i="0" sz="4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Oct ‘22</a:t>
            </a:r>
            <a:endParaRPr b="1" i="0" sz="4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Nov ‘22</a:t>
            </a:r>
            <a:endParaRPr b="1" i="0" sz="4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Dec ‘22</a:t>
            </a:r>
            <a:endParaRPr b="1" i="0" sz="4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Jan ‘23</a:t>
            </a:r>
            <a:endParaRPr b="1" i="0" sz="4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Feb ‘23</a:t>
            </a:r>
            <a:endParaRPr b="1" i="0" sz="4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Mar ‘23</a:t>
            </a:r>
            <a:endParaRPr b="1" i="0" sz="4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Apr ‘23</a:t>
            </a:r>
            <a:endParaRPr b="1" i="0" sz="4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May ‘23</a:t>
            </a:r>
            <a:endParaRPr b="1" i="0" sz="4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Jun ‘23</a:t>
            </a:r>
            <a:endParaRPr b="1" i="0" sz="4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Jul ‘23</a:t>
            </a:r>
            <a:endParaRPr b="1" i="0" sz="400" u="none" cap="none" strike="noStrike">
              <a:solidFill>
                <a:srgbClr val="000000"/>
              </a:solidFill>
              <a:latin typeface="Roboto"/>
              <a:ea typeface="Roboto"/>
              <a:cs typeface="Roboto"/>
              <a:sym typeface="Roboto"/>
            </a:endParaRPr>
          </a:p>
        </p:txBody>
      </p:sp>
      <p:sp>
        <p:nvSpPr>
          <p:cNvPr id="960" name="Google Shape;960;p29"/>
          <p:cNvSpPr txBox="1"/>
          <p:nvPr/>
        </p:nvSpPr>
        <p:spPr>
          <a:xfrm>
            <a:off x="2255959" y="2535915"/>
            <a:ext cx="2004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0</a:t>
            </a:r>
            <a:endParaRPr b="0" i="0" sz="400" u="none" cap="none" strike="noStrike">
              <a:solidFill>
                <a:srgbClr val="000000"/>
              </a:solidFill>
              <a:latin typeface="Roboto"/>
              <a:ea typeface="Roboto"/>
              <a:cs typeface="Roboto"/>
              <a:sym typeface="Roboto"/>
            </a:endParaRPr>
          </a:p>
        </p:txBody>
      </p:sp>
      <p:sp>
        <p:nvSpPr>
          <p:cNvPr id="961" name="Google Shape;961;p29"/>
          <p:cNvSpPr txBox="1"/>
          <p:nvPr/>
        </p:nvSpPr>
        <p:spPr>
          <a:xfrm>
            <a:off x="1529966" y="2535912"/>
            <a:ext cx="2718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100</a:t>
            </a:r>
            <a:endParaRPr b="0" i="0" sz="400" u="none" cap="none" strike="noStrike">
              <a:solidFill>
                <a:srgbClr val="000000"/>
              </a:solidFill>
              <a:latin typeface="Roboto"/>
              <a:ea typeface="Roboto"/>
              <a:cs typeface="Roboto"/>
              <a:sym typeface="Roboto"/>
            </a:endParaRPr>
          </a:p>
        </p:txBody>
      </p:sp>
      <p:sp>
        <p:nvSpPr>
          <p:cNvPr id="962" name="Google Shape;962;p29"/>
          <p:cNvSpPr txBox="1"/>
          <p:nvPr/>
        </p:nvSpPr>
        <p:spPr>
          <a:xfrm>
            <a:off x="2898550" y="2535900"/>
            <a:ext cx="3027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100</a:t>
            </a:r>
            <a:endParaRPr b="0" i="0" sz="400" u="none" cap="none" strike="noStrike">
              <a:solidFill>
                <a:srgbClr val="000000"/>
              </a:solidFill>
              <a:latin typeface="Roboto"/>
              <a:ea typeface="Roboto"/>
              <a:cs typeface="Roboto"/>
              <a:sym typeface="Roboto"/>
            </a:endParaRPr>
          </a:p>
        </p:txBody>
      </p:sp>
      <p:sp>
        <p:nvSpPr>
          <p:cNvPr id="963" name="Google Shape;963;p29"/>
          <p:cNvSpPr txBox="1"/>
          <p:nvPr/>
        </p:nvSpPr>
        <p:spPr>
          <a:xfrm>
            <a:off x="3590587" y="2535900"/>
            <a:ext cx="3747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200</a:t>
            </a:r>
            <a:endParaRPr b="0" i="0" sz="400" u="none" cap="none" strike="noStrike">
              <a:solidFill>
                <a:srgbClr val="000000"/>
              </a:solidFill>
              <a:latin typeface="Roboto"/>
              <a:ea typeface="Roboto"/>
              <a:cs typeface="Roboto"/>
              <a:sym typeface="Roboto"/>
            </a:endParaRPr>
          </a:p>
        </p:txBody>
      </p:sp>
      <p:sp>
        <p:nvSpPr>
          <p:cNvPr id="964" name="Google Shape;964;p29"/>
          <p:cNvSpPr txBox="1"/>
          <p:nvPr/>
        </p:nvSpPr>
        <p:spPr>
          <a:xfrm>
            <a:off x="846432" y="2535912"/>
            <a:ext cx="3192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200</a:t>
            </a:r>
            <a:endParaRPr b="0" i="0" sz="400" u="none" cap="none" strike="noStrike">
              <a:solidFill>
                <a:srgbClr val="000000"/>
              </a:solidFill>
              <a:latin typeface="Roboto"/>
              <a:ea typeface="Roboto"/>
              <a:cs typeface="Roboto"/>
              <a:sym typeface="Roboto"/>
            </a:endParaRPr>
          </a:p>
        </p:txBody>
      </p:sp>
      <p:sp>
        <p:nvSpPr>
          <p:cNvPr id="965" name="Google Shape;965;p29"/>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966" name="Google Shape;966;p2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7.00 / 10</a:t>
            </a:r>
            <a:endParaRPr b="1" i="0" sz="600" u="none" cap="none" strike="noStrike">
              <a:solidFill>
                <a:schemeClr val="accent5"/>
              </a:solidFill>
              <a:latin typeface="Roboto"/>
              <a:ea typeface="Roboto"/>
              <a:cs typeface="Roboto"/>
              <a:sym typeface="Roboto"/>
            </a:endParaRPr>
          </a:p>
        </p:txBody>
      </p:sp>
      <p:cxnSp>
        <p:nvCxnSpPr>
          <p:cNvPr id="967" name="Google Shape;967;p29"/>
          <p:cNvCxnSpPr/>
          <p:nvPr/>
        </p:nvCxnSpPr>
        <p:spPr>
          <a:xfrm rot="10800000">
            <a:off x="4572000" y="904380"/>
            <a:ext cx="0" cy="1767300"/>
          </a:xfrm>
          <a:prstGeom prst="straightConnector1">
            <a:avLst/>
          </a:prstGeom>
          <a:noFill/>
          <a:ln cap="flat" cmpd="sng" w="9525">
            <a:solidFill>
              <a:srgbClr val="EFEFEF"/>
            </a:solidFill>
            <a:prstDash val="solid"/>
            <a:round/>
            <a:headEnd len="sm" w="sm" type="none"/>
            <a:tailEnd len="sm" w="sm" type="none"/>
          </a:ln>
        </p:spPr>
      </p:cxnSp>
      <p:sp>
        <p:nvSpPr>
          <p:cNvPr id="968" name="Google Shape;968;p29"/>
          <p:cNvSpPr txBox="1"/>
          <p:nvPr/>
        </p:nvSpPr>
        <p:spPr>
          <a:xfrm>
            <a:off x="374334" y="614371"/>
            <a:ext cx="32829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External Clients: </a:t>
            </a:r>
            <a:r>
              <a:rPr b="0" i="0" lang="en" sz="800" u="none" cap="none" strike="noStrike">
                <a:solidFill>
                  <a:schemeClr val="dk1"/>
                </a:solidFill>
                <a:latin typeface="Roboto"/>
                <a:ea typeface="Roboto"/>
                <a:cs typeface="Roboto"/>
                <a:sym typeface="Roboto"/>
              </a:rPr>
              <a:t>Plans Run </a:t>
            </a:r>
            <a:r>
              <a:rPr b="0" i="0" lang="en" sz="800" u="none" cap="none" strike="noStrike">
                <a:solidFill>
                  <a:srgbClr val="000000"/>
                </a:solidFill>
                <a:latin typeface="Roboto"/>
                <a:ea typeface="Roboto"/>
                <a:cs typeface="Roboto"/>
                <a:sym typeface="Roboto"/>
              </a:rPr>
              <a:t>vs. Abandoned (YoY)</a:t>
            </a:r>
            <a:endParaRPr b="0" i="0" sz="800" u="none" cap="none" strike="noStrike">
              <a:solidFill>
                <a:srgbClr val="000000"/>
              </a:solidFill>
              <a:latin typeface="Roboto"/>
              <a:ea typeface="Roboto"/>
              <a:cs typeface="Roboto"/>
              <a:sym typeface="Roboto"/>
            </a:endParaRPr>
          </a:p>
        </p:txBody>
      </p:sp>
      <p:sp>
        <p:nvSpPr>
          <p:cNvPr id="969" name="Google Shape;969;p29"/>
          <p:cNvSpPr txBox="1"/>
          <p:nvPr/>
        </p:nvSpPr>
        <p:spPr>
          <a:xfrm>
            <a:off x="4755284" y="614371"/>
            <a:ext cx="32829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Plans Run: External Clients vs. Platform Solutions Team</a:t>
            </a:r>
            <a:endParaRPr b="0" i="0" sz="800" u="none" cap="none" strike="noStrike">
              <a:solidFill>
                <a:srgbClr val="000000"/>
              </a:solidFill>
              <a:latin typeface="Roboto"/>
              <a:ea typeface="Roboto"/>
              <a:cs typeface="Roboto"/>
              <a:sym typeface="Roboto"/>
            </a:endParaRPr>
          </a:p>
        </p:txBody>
      </p:sp>
      <p:cxnSp>
        <p:nvCxnSpPr>
          <p:cNvPr id="970" name="Google Shape;970;p29"/>
          <p:cNvCxnSpPr/>
          <p:nvPr/>
        </p:nvCxnSpPr>
        <p:spPr>
          <a:xfrm>
            <a:off x="406625" y="2826774"/>
            <a:ext cx="8546400" cy="0"/>
          </a:xfrm>
          <a:prstGeom prst="straightConnector1">
            <a:avLst/>
          </a:prstGeom>
          <a:noFill/>
          <a:ln cap="flat" cmpd="sng" w="9525">
            <a:solidFill>
              <a:srgbClr val="EFEFEF"/>
            </a:solidFill>
            <a:prstDash val="solid"/>
            <a:round/>
            <a:headEnd len="sm" w="sm" type="none"/>
            <a:tailEnd len="sm" w="sm" type="none"/>
          </a:ln>
        </p:spPr>
      </p:cxnSp>
      <p:sp>
        <p:nvSpPr>
          <p:cNvPr id="971" name="Google Shape;971;p29"/>
          <p:cNvSpPr txBox="1"/>
          <p:nvPr/>
        </p:nvSpPr>
        <p:spPr>
          <a:xfrm>
            <a:off x="374325" y="2826775"/>
            <a:ext cx="39660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Linear Plans Launched by Hold Co.: External Clients vs. Platform Solutions Team</a:t>
            </a:r>
            <a:endParaRPr b="0" i="0" sz="800" u="none" cap="none" strike="noStrike">
              <a:solidFill>
                <a:srgbClr val="000000"/>
              </a:solidFill>
              <a:latin typeface="Roboto"/>
              <a:ea typeface="Roboto"/>
              <a:cs typeface="Roboto"/>
              <a:sym typeface="Roboto"/>
            </a:endParaRPr>
          </a:p>
        </p:txBody>
      </p:sp>
      <p:sp>
        <p:nvSpPr>
          <p:cNvPr id="972" name="Google Shape;972;p2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6.56 / 10</a:t>
            </a:r>
            <a:endParaRPr b="1" i="0" sz="600" u="none" cap="none" strike="noStrike">
              <a:solidFill>
                <a:schemeClr val="accent5"/>
              </a:solidFill>
              <a:latin typeface="Roboto"/>
              <a:ea typeface="Roboto"/>
              <a:cs typeface="Roboto"/>
              <a:sym typeface="Roboto"/>
            </a:endParaRPr>
          </a:p>
        </p:txBody>
      </p:sp>
      <p:sp>
        <p:nvSpPr>
          <p:cNvPr id="973" name="Google Shape;973;p2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974" name="Google Shape;974;p2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6.05 / 10</a:t>
            </a:r>
            <a:endParaRPr b="1" i="0" sz="600" u="none" cap="none" strike="noStrike">
              <a:solidFill>
                <a:schemeClr val="accent5"/>
              </a:solidFill>
              <a:latin typeface="Roboto"/>
              <a:ea typeface="Roboto"/>
              <a:cs typeface="Roboto"/>
              <a:sym typeface="Roboto"/>
            </a:endParaRPr>
          </a:p>
        </p:txBody>
      </p:sp>
      <p:sp>
        <p:nvSpPr>
          <p:cNvPr id="975" name="Google Shape;975;p29"/>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976" name="Google Shape;976;p29"/>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977" name="Google Shape;977;p2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7.06 / 10</a:t>
            </a:r>
            <a:endParaRPr b="1" i="0" sz="600" u="none" cap="none" strike="noStrike">
              <a:solidFill>
                <a:schemeClr val="accent5"/>
              </a:solidFill>
              <a:latin typeface="Roboto"/>
              <a:ea typeface="Roboto"/>
              <a:cs typeface="Roboto"/>
              <a:sym typeface="Roboto"/>
            </a:endParaRPr>
          </a:p>
        </p:txBody>
      </p:sp>
      <p:sp>
        <p:nvSpPr>
          <p:cNvPr id="978" name="Google Shape;978;p29"/>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979" name="Google Shape;979;p29"/>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980" name="Google Shape;980;p2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7.24 / 10</a:t>
            </a:r>
            <a:endParaRPr b="1" i="0" sz="600" u="none" cap="none" strike="noStrike">
              <a:solidFill>
                <a:schemeClr val="accent5"/>
              </a:solidFill>
              <a:latin typeface="Roboto"/>
              <a:ea typeface="Roboto"/>
              <a:cs typeface="Roboto"/>
              <a:sym typeface="Roboto"/>
            </a:endParaRPr>
          </a:p>
        </p:txBody>
      </p:sp>
      <p:sp>
        <p:nvSpPr>
          <p:cNvPr id="981" name="Google Shape;981;p29"/>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982" name="Google Shape;982;p2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pic>
        <p:nvPicPr>
          <p:cNvPr id="983" name="Google Shape;983;p29" title="Chart"/>
          <p:cNvPicPr preferRelativeResize="0"/>
          <p:nvPr/>
        </p:nvPicPr>
        <p:blipFill rotWithShape="1">
          <a:blip r:embed="rId3">
            <a:alphaModFix/>
          </a:blip>
          <a:srcRect b="8924" l="0" r="0" t="0"/>
          <a:stretch/>
        </p:blipFill>
        <p:spPr>
          <a:xfrm>
            <a:off x="361038" y="3131000"/>
            <a:ext cx="8421924" cy="1928750"/>
          </a:xfrm>
          <a:prstGeom prst="rect">
            <a:avLst/>
          </a:prstGeom>
          <a:noFill/>
          <a:ln>
            <a:noFill/>
          </a:ln>
        </p:spPr>
      </p:pic>
      <p:pic>
        <p:nvPicPr>
          <p:cNvPr id="984" name="Google Shape;984;p29" title="Chart"/>
          <p:cNvPicPr preferRelativeResize="0"/>
          <p:nvPr/>
        </p:nvPicPr>
        <p:blipFill rotWithShape="1">
          <a:blip r:embed="rId4">
            <a:alphaModFix/>
          </a:blip>
          <a:srcRect b="0" l="0" r="0" t="0"/>
          <a:stretch/>
        </p:blipFill>
        <p:spPr>
          <a:xfrm>
            <a:off x="5092026" y="995964"/>
            <a:ext cx="3583801" cy="1798722"/>
          </a:xfrm>
          <a:prstGeom prst="rect">
            <a:avLst/>
          </a:prstGeom>
          <a:noFill/>
          <a:ln>
            <a:noFill/>
          </a:ln>
        </p:spPr>
      </p:pic>
      <p:pic>
        <p:nvPicPr>
          <p:cNvPr id="985" name="Google Shape;985;p29" title="Chart"/>
          <p:cNvPicPr preferRelativeResize="0"/>
          <p:nvPr/>
        </p:nvPicPr>
        <p:blipFill rotWithShape="1">
          <a:blip r:embed="rId5">
            <a:alphaModFix/>
          </a:blip>
          <a:srcRect b="6030" l="5553" r="0" t="3683"/>
          <a:stretch/>
        </p:blipFill>
        <p:spPr>
          <a:xfrm>
            <a:off x="972200" y="874850"/>
            <a:ext cx="2852577" cy="1736101"/>
          </a:xfrm>
          <a:prstGeom prst="rect">
            <a:avLst/>
          </a:prstGeom>
          <a:noFill/>
          <a:ln>
            <a:noFill/>
          </a:ln>
        </p:spPr>
      </p:pic>
      <p:sp>
        <p:nvSpPr>
          <p:cNvPr id="986" name="Google Shape;986;p29"/>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987" name="Google Shape;987;p2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5.00 / 10</a:t>
            </a:r>
            <a:endParaRPr b="1" i="0" sz="600" u="none" cap="none" strike="noStrike">
              <a:solidFill>
                <a:schemeClr val="accent5"/>
              </a:solidFill>
              <a:latin typeface="Roboto"/>
              <a:ea typeface="Roboto"/>
              <a:cs typeface="Roboto"/>
              <a:sym typeface="Roboto"/>
            </a:endParaRPr>
          </a:p>
        </p:txBody>
      </p:sp>
      <p:sp>
        <p:nvSpPr>
          <p:cNvPr id="988" name="Google Shape;988;p29"/>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989" name="Google Shape;989;p2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4.14 / 10</a:t>
            </a:r>
            <a:endParaRPr b="1" i="0" sz="600" u="none" cap="none" strike="noStrike">
              <a:solidFill>
                <a:schemeClr val="accent5"/>
              </a:solidFill>
              <a:latin typeface="Roboto"/>
              <a:ea typeface="Roboto"/>
              <a:cs typeface="Roboto"/>
              <a:sym typeface="Roboto"/>
            </a:endParaRPr>
          </a:p>
        </p:txBody>
      </p:sp>
      <p:sp>
        <p:nvSpPr>
          <p:cNvPr id="990" name="Google Shape;990;p29"/>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991" name="Google Shape;991;p2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4.50 / 10</a:t>
            </a:r>
            <a:endParaRPr b="1" i="0" sz="600" u="none" cap="none" strike="noStrike">
              <a:solidFill>
                <a:schemeClr val="accent5"/>
              </a:solidFill>
              <a:latin typeface="Roboto"/>
              <a:ea typeface="Roboto"/>
              <a:cs typeface="Roboto"/>
              <a:sym typeface="Roboto"/>
            </a:endParaRPr>
          </a:p>
        </p:txBody>
      </p:sp>
      <p:sp>
        <p:nvSpPr>
          <p:cNvPr id="992" name="Google Shape;992;p29"/>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993" name="Google Shape;993;p29"/>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5.42 / 10</a:t>
            </a:r>
            <a:endParaRPr b="1" i="0" sz="600" u="none" cap="none" strike="noStrike">
              <a:solidFill>
                <a:schemeClr val="accent5"/>
              </a:solidFill>
              <a:latin typeface="Roboto"/>
              <a:ea typeface="Roboto"/>
              <a:cs typeface="Roboto"/>
              <a:sym typeface="Roboto"/>
            </a:endParaRPr>
          </a:p>
        </p:txBody>
      </p:sp>
      <p:sp>
        <p:nvSpPr>
          <p:cNvPr id="994" name="Google Shape;994;p29"/>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
          <p:cNvSpPr/>
          <p:nvPr/>
        </p:nvSpPr>
        <p:spPr>
          <a:xfrm>
            <a:off x="54200" y="587375"/>
            <a:ext cx="2953500" cy="4556100"/>
          </a:xfrm>
          <a:prstGeom prst="rect">
            <a:avLst/>
          </a:prstGeom>
          <a:solidFill>
            <a:srgbClr val="38A4DD">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
          <p:cNvSpPr/>
          <p:nvPr/>
        </p:nvSpPr>
        <p:spPr>
          <a:xfrm>
            <a:off x="3006775" y="587425"/>
            <a:ext cx="3137400" cy="4556100"/>
          </a:xfrm>
          <a:prstGeom prst="rect">
            <a:avLst/>
          </a:prstGeom>
          <a:solidFill>
            <a:srgbClr val="E82064">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
          <p:cNvSpPr/>
          <p:nvPr/>
        </p:nvSpPr>
        <p:spPr>
          <a:xfrm>
            <a:off x="6145225" y="587425"/>
            <a:ext cx="2998800" cy="4556100"/>
          </a:xfrm>
          <a:prstGeom prst="rect">
            <a:avLst/>
          </a:prstGeom>
          <a:solidFill>
            <a:srgbClr val="903F98">
              <a:alpha val="2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cxnSp>
        <p:nvCxnSpPr>
          <p:cNvPr id="133" name="Google Shape;133;p3"/>
          <p:cNvCxnSpPr/>
          <p:nvPr/>
        </p:nvCxnSpPr>
        <p:spPr>
          <a:xfrm rot="10800000">
            <a:off x="3007675" y="589000"/>
            <a:ext cx="0" cy="4559700"/>
          </a:xfrm>
          <a:prstGeom prst="straightConnector1">
            <a:avLst/>
          </a:prstGeom>
          <a:noFill/>
          <a:ln cap="flat" cmpd="sng" w="9525">
            <a:solidFill>
              <a:srgbClr val="EFEFEF"/>
            </a:solidFill>
            <a:prstDash val="solid"/>
            <a:round/>
            <a:headEnd len="sm" w="sm" type="none"/>
            <a:tailEnd len="sm" w="sm" type="none"/>
          </a:ln>
        </p:spPr>
      </p:cxnSp>
      <p:sp>
        <p:nvSpPr>
          <p:cNvPr id="134" name="Google Shape;134;p3"/>
          <p:cNvSpPr txBox="1"/>
          <p:nvPr/>
        </p:nvSpPr>
        <p:spPr>
          <a:xfrm>
            <a:off x="833725" y="114575"/>
            <a:ext cx="55134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External Platform Usage – Top Line Metrics</a:t>
            </a:r>
            <a:endParaRPr b="0" i="0" sz="1800" u="none" cap="none" strike="noStrike">
              <a:solidFill>
                <a:srgbClr val="000000"/>
              </a:solidFill>
              <a:latin typeface="Roboto Light"/>
              <a:ea typeface="Roboto Light"/>
              <a:cs typeface="Roboto Light"/>
              <a:sym typeface="Roboto Light"/>
            </a:endParaRPr>
          </a:p>
        </p:txBody>
      </p:sp>
      <p:sp>
        <p:nvSpPr>
          <p:cNvPr id="135" name="Google Shape;135;p3"/>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cxnSp>
        <p:nvCxnSpPr>
          <p:cNvPr id="136" name="Google Shape;136;p3"/>
          <p:cNvCxnSpPr/>
          <p:nvPr/>
        </p:nvCxnSpPr>
        <p:spPr>
          <a:xfrm rot="10800000">
            <a:off x="6145150" y="588900"/>
            <a:ext cx="0" cy="4554600"/>
          </a:xfrm>
          <a:prstGeom prst="straightConnector1">
            <a:avLst/>
          </a:prstGeom>
          <a:noFill/>
          <a:ln cap="flat" cmpd="sng" w="9525">
            <a:solidFill>
              <a:srgbClr val="EFEFEF"/>
            </a:solidFill>
            <a:prstDash val="solid"/>
            <a:round/>
            <a:headEnd len="sm" w="sm" type="none"/>
            <a:tailEnd len="sm" w="sm" type="none"/>
          </a:ln>
        </p:spPr>
      </p:cxnSp>
      <p:sp>
        <p:nvSpPr>
          <p:cNvPr id="137" name="Google Shape;137;p3"/>
          <p:cNvSpPr txBox="1"/>
          <p:nvPr/>
        </p:nvSpPr>
        <p:spPr>
          <a:xfrm>
            <a:off x="457200" y="752392"/>
            <a:ext cx="1950300" cy="29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Roboto Light"/>
                <a:ea typeface="Roboto Light"/>
                <a:cs typeface="Roboto Light"/>
                <a:sym typeface="Roboto Light"/>
              </a:rPr>
              <a:t>VideoAmp</a:t>
            </a:r>
            <a:endParaRPr b="0" i="0" sz="1700" u="none" cap="none" strike="noStrike">
              <a:solidFill>
                <a:srgbClr val="000000"/>
              </a:solidFill>
              <a:latin typeface="Roboto Light"/>
              <a:ea typeface="Roboto Light"/>
              <a:cs typeface="Roboto Light"/>
              <a:sym typeface="Roboto Light"/>
            </a:endParaRPr>
          </a:p>
        </p:txBody>
      </p:sp>
      <p:sp>
        <p:nvSpPr>
          <p:cNvPr id="138" name="Google Shape;138;p3"/>
          <p:cNvSpPr txBox="1"/>
          <p:nvPr/>
        </p:nvSpPr>
        <p:spPr>
          <a:xfrm>
            <a:off x="3312075" y="751275"/>
            <a:ext cx="2647800" cy="23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Roboto Light"/>
                <a:ea typeface="Roboto Light"/>
                <a:cs typeface="Roboto Light"/>
                <a:sym typeface="Roboto Light"/>
              </a:rPr>
              <a:t>Elsy</a:t>
            </a:r>
            <a:endParaRPr b="1" i="0" sz="1700" u="none" cap="none" strike="noStrike">
              <a:solidFill>
                <a:srgbClr val="000000"/>
              </a:solidFill>
              <a:latin typeface="Roboto"/>
              <a:ea typeface="Roboto"/>
              <a:cs typeface="Roboto"/>
              <a:sym typeface="Roboto"/>
            </a:endParaRPr>
          </a:p>
        </p:txBody>
      </p:sp>
      <p:sp>
        <p:nvSpPr>
          <p:cNvPr id="139" name="Google Shape;139;p3"/>
          <p:cNvSpPr txBox="1"/>
          <p:nvPr/>
        </p:nvSpPr>
        <p:spPr>
          <a:xfrm>
            <a:off x="6396725" y="752400"/>
            <a:ext cx="1503900" cy="29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Roboto Light"/>
                <a:ea typeface="Roboto Light"/>
                <a:cs typeface="Roboto Light"/>
                <a:sym typeface="Roboto Light"/>
              </a:rPr>
              <a:t>RaaS (Tableau)</a:t>
            </a:r>
            <a:endParaRPr b="1" i="0" sz="1700" u="none" cap="none" strike="noStrike">
              <a:solidFill>
                <a:srgbClr val="000000"/>
              </a:solidFill>
              <a:latin typeface="Roboto"/>
              <a:ea typeface="Roboto"/>
              <a:cs typeface="Roboto"/>
              <a:sym typeface="Roboto"/>
            </a:endParaRPr>
          </a:p>
        </p:txBody>
      </p:sp>
      <p:sp>
        <p:nvSpPr>
          <p:cNvPr id="140" name="Google Shape;140;p3"/>
          <p:cNvSpPr txBox="1"/>
          <p:nvPr/>
        </p:nvSpPr>
        <p:spPr>
          <a:xfrm>
            <a:off x="457200" y="1832425"/>
            <a:ext cx="10380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Roboto Light"/>
                <a:ea typeface="Roboto Light"/>
                <a:cs typeface="Roboto Light"/>
                <a:sym typeface="Roboto Light"/>
              </a:rPr>
              <a:t>42m 29s </a:t>
            </a:r>
            <a:endParaRPr b="0" i="0" sz="7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Avg. Time in Platform</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p:txBody>
      </p:sp>
      <p:sp>
        <p:nvSpPr>
          <p:cNvPr id="141" name="Google Shape;141;p3"/>
          <p:cNvSpPr txBox="1"/>
          <p:nvPr/>
        </p:nvSpPr>
        <p:spPr>
          <a:xfrm>
            <a:off x="1603748" y="1816838"/>
            <a:ext cx="10986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3.21 </a:t>
            </a:r>
            <a:r>
              <a:rPr b="0" i="0" lang="en" sz="900" u="none" cap="none" strike="noStrike">
                <a:solidFill>
                  <a:schemeClr val="dk2"/>
                </a:solidFill>
                <a:latin typeface="Roboto Light"/>
                <a:ea typeface="Roboto Light"/>
                <a:cs typeface="Roboto Light"/>
                <a:sym typeface="Roboto Light"/>
              </a:rPr>
              <a:t>days</a:t>
            </a:r>
            <a:endParaRPr b="0" i="0" sz="1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Avg. Days in Platform</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p:txBody>
      </p:sp>
      <p:sp>
        <p:nvSpPr>
          <p:cNvPr id="142" name="Google Shape;142;p3"/>
          <p:cNvSpPr txBox="1"/>
          <p:nvPr/>
        </p:nvSpPr>
        <p:spPr>
          <a:xfrm>
            <a:off x="457200" y="1077792"/>
            <a:ext cx="23004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Roboto Light"/>
                <a:ea typeface="Roboto Light"/>
                <a:cs typeface="Roboto Light"/>
                <a:sym typeface="Roboto Light"/>
              </a:rPr>
              <a:t>269 /</a:t>
            </a:r>
            <a:r>
              <a:rPr b="0" i="0" lang="en" sz="1400" u="none" cap="none" strike="noStrike">
                <a:solidFill>
                  <a:schemeClr val="dk2"/>
                </a:solidFill>
                <a:latin typeface="Roboto Light"/>
                <a:ea typeface="Roboto Light"/>
                <a:cs typeface="Roboto Light"/>
                <a:sym typeface="Roboto Light"/>
              </a:rPr>
              <a:t> </a:t>
            </a:r>
            <a:r>
              <a:rPr b="0" i="0" lang="en" sz="1400" u="none" cap="none" strike="noStrike">
                <a:solidFill>
                  <a:schemeClr val="dk1"/>
                </a:solidFill>
                <a:latin typeface="Roboto Light"/>
                <a:ea typeface="Roboto Light"/>
                <a:cs typeface="Roboto Light"/>
                <a:sym typeface="Roboto Light"/>
              </a:rPr>
              <a:t>98 / </a:t>
            </a:r>
            <a:r>
              <a:rPr b="0" i="0" lang="en" sz="1100" u="none" cap="none" strike="noStrike">
                <a:solidFill>
                  <a:schemeClr val="dk1"/>
                </a:solidFill>
                <a:latin typeface="Roboto Light"/>
                <a:ea typeface="Roboto Light"/>
                <a:cs typeface="Roboto Light"/>
                <a:sym typeface="Roboto Light"/>
              </a:rPr>
              <a:t>16</a:t>
            </a:r>
            <a:endParaRPr b="0" i="0" sz="11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77777"/>
                </a:solidFill>
                <a:latin typeface="Roboto Medium"/>
                <a:ea typeface="Roboto Medium"/>
                <a:cs typeface="Roboto Medium"/>
                <a:sym typeface="Roboto Medium"/>
              </a:rPr>
              <a:t>Total Users  /  Active  /   </a:t>
            </a:r>
            <a:r>
              <a:rPr b="0" i="0" lang="en" sz="800" cap="none" strike="noStrike">
                <a:solidFill>
                  <a:srgbClr val="777777"/>
                </a:solidFill>
                <a:latin typeface="Roboto Medium"/>
                <a:ea typeface="Roboto Medium"/>
                <a:cs typeface="Roboto Medium"/>
                <a:sym typeface="Roboto Medium"/>
              </a:rPr>
              <a:t>1st-time Active</a:t>
            </a:r>
            <a:endParaRPr b="0" i="0" sz="8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p:txBody>
      </p:sp>
      <p:sp>
        <p:nvSpPr>
          <p:cNvPr id="143" name="Google Shape;143;p3"/>
          <p:cNvSpPr txBox="1"/>
          <p:nvPr/>
        </p:nvSpPr>
        <p:spPr>
          <a:xfrm>
            <a:off x="1603750" y="2520625"/>
            <a:ext cx="10380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723</a:t>
            </a:r>
            <a:endParaRPr b="0" i="0" sz="5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Initiatives Explored</a:t>
            </a:r>
            <a:endParaRPr b="1" i="0" sz="1100" u="none" cap="none" strike="noStrike">
              <a:solidFill>
                <a:srgbClr val="000000"/>
              </a:solidFill>
              <a:latin typeface="Roboto"/>
              <a:ea typeface="Roboto"/>
              <a:cs typeface="Roboto"/>
              <a:sym typeface="Roboto"/>
            </a:endParaRPr>
          </a:p>
        </p:txBody>
      </p:sp>
      <p:sp>
        <p:nvSpPr>
          <p:cNvPr id="144" name="Google Shape;144;p3"/>
          <p:cNvSpPr txBox="1"/>
          <p:nvPr/>
        </p:nvSpPr>
        <p:spPr>
          <a:xfrm>
            <a:off x="461100" y="2555875"/>
            <a:ext cx="10986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113	</a:t>
            </a:r>
            <a:endParaRPr b="0" i="0" sz="16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Initiatives Launched</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p:txBody>
      </p:sp>
      <p:sp>
        <p:nvSpPr>
          <p:cNvPr id="145" name="Google Shape;145;p3"/>
          <p:cNvSpPr txBox="1"/>
          <p:nvPr/>
        </p:nvSpPr>
        <p:spPr>
          <a:xfrm>
            <a:off x="470238" y="3279313"/>
            <a:ext cx="1011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43</a:t>
            </a:r>
            <a:endParaRPr b="0" i="0" sz="5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Linear Plans Run</a:t>
            </a:r>
            <a:endParaRPr b="0" i="0" sz="8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p:txBody>
      </p:sp>
      <p:sp>
        <p:nvSpPr>
          <p:cNvPr id="146" name="Google Shape;146;p3"/>
          <p:cNvSpPr txBox="1"/>
          <p:nvPr/>
        </p:nvSpPr>
        <p:spPr>
          <a:xfrm>
            <a:off x="1603750" y="3279313"/>
            <a:ext cx="9945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152</a:t>
            </a:r>
            <a:endParaRPr b="0" i="0" sz="5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Linear Plans Explored</a:t>
            </a:r>
            <a:endParaRPr b="0" i="0" sz="8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p:txBody>
      </p:sp>
      <p:sp>
        <p:nvSpPr>
          <p:cNvPr id="147" name="Google Shape;147;p3"/>
          <p:cNvSpPr txBox="1"/>
          <p:nvPr/>
        </p:nvSpPr>
        <p:spPr>
          <a:xfrm>
            <a:off x="470238" y="4002775"/>
            <a:ext cx="1011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26</a:t>
            </a:r>
            <a:endParaRPr b="0" i="0" sz="5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Cross Platform Plans Run</a:t>
            </a:r>
            <a:endParaRPr b="0" i="0" sz="8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p:txBody>
      </p:sp>
      <p:sp>
        <p:nvSpPr>
          <p:cNvPr id="148" name="Google Shape;148;p3"/>
          <p:cNvSpPr txBox="1"/>
          <p:nvPr/>
        </p:nvSpPr>
        <p:spPr>
          <a:xfrm>
            <a:off x="1595038" y="4002764"/>
            <a:ext cx="1011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379</a:t>
            </a:r>
            <a:endParaRPr b="0" i="0" sz="5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Cross Platform </a:t>
            </a:r>
            <a:r>
              <a:rPr b="0" i="0" lang="en" sz="800" u="none" cap="none" strike="noStrike">
                <a:solidFill>
                  <a:srgbClr val="777777"/>
                </a:solidFill>
                <a:latin typeface="Roboto Medium"/>
                <a:ea typeface="Roboto Medium"/>
                <a:cs typeface="Roboto Medium"/>
                <a:sym typeface="Roboto Medium"/>
              </a:rPr>
              <a:t> </a:t>
            </a:r>
            <a:r>
              <a:rPr b="0" i="0" lang="en" sz="700" u="none" cap="none" strike="noStrike">
                <a:solidFill>
                  <a:srgbClr val="777777"/>
                </a:solidFill>
                <a:latin typeface="Roboto Medium"/>
                <a:ea typeface="Roboto Medium"/>
                <a:cs typeface="Roboto Medium"/>
                <a:sym typeface="Roboto Medium"/>
              </a:rPr>
              <a:t>Plans Explored</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p:txBody>
      </p:sp>
      <p:sp>
        <p:nvSpPr>
          <p:cNvPr id="149" name="Google Shape;149;p3"/>
          <p:cNvSpPr txBox="1"/>
          <p:nvPr/>
        </p:nvSpPr>
        <p:spPr>
          <a:xfrm>
            <a:off x="7837969" y="1800450"/>
            <a:ext cx="13212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3.55</a:t>
            </a:r>
            <a:r>
              <a:rPr b="0" i="0" lang="en" sz="1900" u="none" cap="none" strike="noStrike">
                <a:solidFill>
                  <a:schemeClr val="dk1"/>
                </a:solidFill>
                <a:latin typeface="Roboto Light"/>
                <a:ea typeface="Roboto Light"/>
                <a:cs typeface="Roboto Light"/>
                <a:sym typeface="Roboto Light"/>
              </a:rPr>
              <a:t> </a:t>
            </a:r>
            <a:r>
              <a:rPr b="0" i="0" lang="en" sz="900" u="none" cap="none" strike="noStrike">
                <a:solidFill>
                  <a:schemeClr val="dk1"/>
                </a:solidFill>
                <a:latin typeface="Roboto Light"/>
                <a:ea typeface="Roboto Light"/>
                <a:cs typeface="Roboto Light"/>
                <a:sym typeface="Roboto Light"/>
              </a:rPr>
              <a:t>days</a:t>
            </a:r>
            <a:endParaRPr b="0" i="0" sz="9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Avg. Days in Tableau</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Roboto"/>
                <a:ea typeface="Roboto"/>
                <a:cs typeface="Roboto"/>
                <a:sym typeface="Roboto"/>
              </a:rPr>
              <a:t> </a:t>
            </a:r>
            <a:endParaRPr b="1" i="0" sz="1100" u="none" cap="none" strike="noStrike">
              <a:solidFill>
                <a:srgbClr val="000000"/>
              </a:solidFill>
              <a:latin typeface="Roboto"/>
              <a:ea typeface="Roboto"/>
              <a:cs typeface="Roboto"/>
              <a:sym typeface="Roboto"/>
            </a:endParaRPr>
          </a:p>
        </p:txBody>
      </p:sp>
      <p:sp>
        <p:nvSpPr>
          <p:cNvPr id="150" name="Google Shape;150;p3"/>
          <p:cNvSpPr txBox="1"/>
          <p:nvPr/>
        </p:nvSpPr>
        <p:spPr>
          <a:xfrm>
            <a:off x="6396725" y="1047505"/>
            <a:ext cx="1613100" cy="6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Roboto Light"/>
                <a:ea typeface="Roboto Light"/>
                <a:cs typeface="Roboto Light"/>
                <a:sym typeface="Roboto Light"/>
              </a:rPr>
              <a:t>110 </a:t>
            </a:r>
            <a:r>
              <a:rPr b="0" i="0" lang="en" sz="1800" u="none" cap="none" strike="noStrike">
                <a:solidFill>
                  <a:schemeClr val="dk2"/>
                </a:solidFill>
                <a:latin typeface="Roboto Light"/>
                <a:ea typeface="Roboto Light"/>
                <a:cs typeface="Roboto Light"/>
                <a:sym typeface="Roboto Light"/>
              </a:rPr>
              <a:t>/</a:t>
            </a:r>
            <a:r>
              <a:rPr b="0" i="0" lang="en" sz="2100" u="none" cap="none" strike="noStrike">
                <a:solidFill>
                  <a:schemeClr val="dk2"/>
                </a:solidFill>
                <a:latin typeface="Roboto Light"/>
                <a:ea typeface="Roboto Light"/>
                <a:cs typeface="Roboto Light"/>
                <a:sym typeface="Roboto Light"/>
              </a:rPr>
              <a:t> </a:t>
            </a:r>
            <a:r>
              <a:rPr b="0" i="0" lang="en" sz="1400" u="none" cap="none" strike="noStrike">
                <a:solidFill>
                  <a:schemeClr val="dk1"/>
                </a:solidFill>
                <a:latin typeface="Roboto Light"/>
                <a:ea typeface="Roboto Light"/>
                <a:cs typeface="Roboto Light"/>
                <a:sym typeface="Roboto Light"/>
              </a:rPr>
              <a:t>40</a:t>
            </a:r>
            <a:endParaRPr b="0" i="0" sz="14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77777"/>
                </a:solidFill>
                <a:latin typeface="Roboto Medium"/>
                <a:ea typeface="Roboto Medium"/>
                <a:cs typeface="Roboto Medium"/>
                <a:sym typeface="Roboto Medium"/>
              </a:rPr>
              <a:t>Total Tableau Users / Active </a:t>
            </a:r>
            <a:endParaRPr b="0" i="0" sz="8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p:txBody>
      </p:sp>
      <p:sp>
        <p:nvSpPr>
          <p:cNvPr id="151" name="Google Shape;151;p3"/>
          <p:cNvSpPr txBox="1"/>
          <p:nvPr/>
        </p:nvSpPr>
        <p:spPr>
          <a:xfrm>
            <a:off x="6399147" y="1826025"/>
            <a:ext cx="12702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2130</a:t>
            </a:r>
            <a:endParaRPr b="0" i="0" sz="5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Total Reports</a:t>
            </a:r>
            <a:r>
              <a:rPr b="0" i="0" lang="en" sz="800" u="none" cap="none" strike="noStrike">
                <a:solidFill>
                  <a:srgbClr val="777777"/>
                </a:solidFill>
                <a:latin typeface="Roboto Medium"/>
                <a:ea typeface="Roboto Medium"/>
                <a:cs typeface="Roboto Medium"/>
                <a:sym typeface="Roboto Medium"/>
              </a:rPr>
              <a:t> </a:t>
            </a:r>
            <a:r>
              <a:rPr b="0" i="0" lang="en" sz="700" u="none" cap="none" strike="noStrike">
                <a:solidFill>
                  <a:srgbClr val="777777"/>
                </a:solidFill>
                <a:latin typeface="Roboto Medium"/>
                <a:ea typeface="Roboto Medium"/>
                <a:cs typeface="Roboto Medium"/>
                <a:sym typeface="Roboto Medium"/>
              </a:rPr>
              <a:t>Accessed</a:t>
            </a:r>
            <a:endParaRPr b="1" i="0" sz="1100" u="none" cap="none" strike="noStrike">
              <a:solidFill>
                <a:srgbClr val="000000"/>
              </a:solidFill>
              <a:latin typeface="Roboto"/>
              <a:ea typeface="Roboto"/>
              <a:cs typeface="Roboto"/>
              <a:sym typeface="Roboto"/>
            </a:endParaRPr>
          </a:p>
        </p:txBody>
      </p:sp>
      <p:sp>
        <p:nvSpPr>
          <p:cNvPr id="152" name="Google Shape;152;p3"/>
          <p:cNvSpPr txBox="1"/>
          <p:nvPr/>
        </p:nvSpPr>
        <p:spPr>
          <a:xfrm>
            <a:off x="6396750" y="2586089"/>
            <a:ext cx="1415100" cy="29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12 / 2</a:t>
            </a:r>
            <a:endParaRPr b="0" i="0" sz="16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CARD</a:t>
            </a:r>
            <a:r>
              <a:rPr b="0" i="0" lang="en" sz="800" u="none" cap="none" strike="noStrike">
                <a:solidFill>
                  <a:srgbClr val="777777"/>
                </a:solidFill>
                <a:latin typeface="Roboto Medium"/>
                <a:ea typeface="Roboto Medium"/>
                <a:cs typeface="Roboto Medium"/>
                <a:sym typeface="Roboto Medium"/>
              </a:rPr>
              <a:t> </a:t>
            </a:r>
            <a:r>
              <a:rPr b="0" i="0" lang="en" sz="700" u="none" cap="none" strike="noStrike">
                <a:solidFill>
                  <a:srgbClr val="777777"/>
                </a:solidFill>
                <a:latin typeface="Roboto Medium"/>
                <a:ea typeface="Roboto Medium"/>
                <a:cs typeface="Roboto Medium"/>
                <a:sym typeface="Roboto Medium"/>
              </a:rPr>
              <a:t>Users / Active</a:t>
            </a:r>
            <a:r>
              <a:rPr b="0" i="0" lang="en" sz="800" u="none" cap="none" strike="noStrike">
                <a:solidFill>
                  <a:srgbClr val="777777"/>
                </a:solidFill>
                <a:latin typeface="Roboto Medium"/>
                <a:ea typeface="Roboto Medium"/>
                <a:cs typeface="Roboto Medium"/>
                <a:sym typeface="Roboto Medium"/>
              </a:rPr>
              <a:t> </a:t>
            </a:r>
            <a:endParaRPr b="0" i="0" sz="8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p:txBody>
      </p:sp>
      <p:sp>
        <p:nvSpPr>
          <p:cNvPr id="153" name="Google Shape;153;p3"/>
          <p:cNvSpPr txBox="1"/>
          <p:nvPr/>
        </p:nvSpPr>
        <p:spPr>
          <a:xfrm>
            <a:off x="7828795" y="2562888"/>
            <a:ext cx="12054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59</a:t>
            </a:r>
            <a:endParaRPr b="0" i="0" sz="2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CARD Reports</a:t>
            </a:r>
            <a:r>
              <a:rPr b="0" i="0" lang="en" sz="800" u="none" cap="none" strike="noStrike">
                <a:solidFill>
                  <a:srgbClr val="777777"/>
                </a:solidFill>
                <a:latin typeface="Roboto Medium"/>
                <a:ea typeface="Roboto Medium"/>
                <a:cs typeface="Roboto Medium"/>
                <a:sym typeface="Roboto Medium"/>
              </a:rPr>
              <a:t> </a:t>
            </a:r>
            <a:r>
              <a:rPr b="0" i="0" lang="en" sz="700" u="none" cap="none" strike="noStrike">
                <a:solidFill>
                  <a:srgbClr val="777777"/>
                </a:solidFill>
                <a:latin typeface="Roboto Medium"/>
                <a:ea typeface="Roboto Medium"/>
                <a:cs typeface="Roboto Medium"/>
                <a:sym typeface="Roboto Medium"/>
              </a:rPr>
              <a:t>Accessed</a:t>
            </a:r>
            <a:endParaRPr b="0" i="0" sz="8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p:txBody>
      </p:sp>
      <p:sp>
        <p:nvSpPr>
          <p:cNvPr id="154" name="Google Shape;154;p3"/>
          <p:cNvSpPr txBox="1"/>
          <p:nvPr/>
        </p:nvSpPr>
        <p:spPr>
          <a:xfrm>
            <a:off x="6396725" y="3299350"/>
            <a:ext cx="1415100" cy="62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260</a:t>
            </a:r>
            <a:endParaRPr b="0" i="0" sz="6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Users only in platform</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55" name="Google Shape;155;p3"/>
          <p:cNvSpPr txBox="1"/>
          <p:nvPr/>
        </p:nvSpPr>
        <p:spPr>
          <a:xfrm>
            <a:off x="7810999" y="3316037"/>
            <a:ext cx="1503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101</a:t>
            </a:r>
            <a:endParaRPr b="0" i="0" sz="16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Users only in Tableau</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p:txBody>
      </p:sp>
      <p:cxnSp>
        <p:nvCxnSpPr>
          <p:cNvPr id="156" name="Google Shape;156;p3"/>
          <p:cNvCxnSpPr/>
          <p:nvPr/>
        </p:nvCxnSpPr>
        <p:spPr>
          <a:xfrm>
            <a:off x="103650" y="1744480"/>
            <a:ext cx="8936700" cy="0"/>
          </a:xfrm>
          <a:prstGeom prst="straightConnector1">
            <a:avLst/>
          </a:prstGeom>
          <a:noFill/>
          <a:ln cap="flat" cmpd="sng" w="28575">
            <a:solidFill>
              <a:schemeClr val="dk2"/>
            </a:solidFill>
            <a:prstDash val="solid"/>
            <a:round/>
            <a:headEnd len="sm" w="sm" type="none"/>
            <a:tailEnd len="sm" w="sm" type="none"/>
          </a:ln>
        </p:spPr>
      </p:cxnSp>
      <p:sp>
        <p:nvSpPr>
          <p:cNvPr id="157" name="Google Shape;157;p3"/>
          <p:cNvSpPr txBox="1"/>
          <p:nvPr/>
        </p:nvSpPr>
        <p:spPr>
          <a:xfrm>
            <a:off x="3312079" y="1077805"/>
            <a:ext cx="15657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Roboto Light"/>
                <a:ea typeface="Roboto Light"/>
                <a:cs typeface="Roboto Light"/>
                <a:sym typeface="Roboto Light"/>
              </a:rPr>
              <a:t>50</a:t>
            </a:r>
            <a:r>
              <a:rPr b="0" i="0" lang="en" sz="1400" u="none" cap="none" strike="noStrike">
                <a:solidFill>
                  <a:schemeClr val="dk1"/>
                </a:solidFill>
                <a:latin typeface="Roboto Light"/>
                <a:ea typeface="Roboto Light"/>
                <a:cs typeface="Roboto Light"/>
                <a:sym typeface="Roboto Light"/>
              </a:rPr>
              <a:t> / 31</a:t>
            </a:r>
            <a:endParaRPr b="0" i="0" sz="14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77777"/>
                </a:solidFill>
                <a:latin typeface="Roboto Medium"/>
                <a:ea typeface="Roboto Medium"/>
                <a:cs typeface="Roboto Medium"/>
                <a:sym typeface="Roboto Medium"/>
              </a:rPr>
              <a:t>Total Users / Active Users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58" name="Google Shape;158;p3"/>
          <p:cNvSpPr txBox="1"/>
          <p:nvPr/>
        </p:nvSpPr>
        <p:spPr>
          <a:xfrm>
            <a:off x="4687249" y="1808041"/>
            <a:ext cx="10380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7m 15s</a:t>
            </a:r>
            <a:endParaRPr b="0" i="0" sz="16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Avg. Time Spent in </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Plan Overview Report</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59" name="Google Shape;159;p3"/>
          <p:cNvSpPr txBox="1"/>
          <p:nvPr/>
        </p:nvSpPr>
        <p:spPr>
          <a:xfrm>
            <a:off x="3312075" y="1814908"/>
            <a:ext cx="1270200" cy="53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20</a:t>
            </a:r>
            <a:endParaRPr b="0" i="0" sz="1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Plan Overview Report Users</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60" name="Google Shape;160;p3"/>
          <p:cNvSpPr txBox="1"/>
          <p:nvPr/>
        </p:nvSpPr>
        <p:spPr>
          <a:xfrm>
            <a:off x="4687250" y="2554271"/>
            <a:ext cx="12054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1h 09m</a:t>
            </a:r>
            <a:endParaRPr b="0" i="0" sz="8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Avg. Time Spent in </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Plan Comparison Reports</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61" name="Google Shape;161;p3"/>
          <p:cNvSpPr txBox="1"/>
          <p:nvPr/>
        </p:nvSpPr>
        <p:spPr>
          <a:xfrm>
            <a:off x="3312075" y="2555900"/>
            <a:ext cx="1341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21</a:t>
            </a:r>
            <a:endParaRPr b="0" i="0" sz="1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Plan Comparison Report Users</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777777"/>
              </a:solidFill>
              <a:latin typeface="Roboto Medium"/>
              <a:ea typeface="Roboto Medium"/>
              <a:cs typeface="Roboto Medium"/>
              <a:sym typeface="Roboto Medium"/>
            </a:endParaRPr>
          </a:p>
        </p:txBody>
      </p:sp>
      <p:sp>
        <p:nvSpPr>
          <p:cNvPr id="162" name="Google Shape;162;p3"/>
          <p:cNvSpPr txBox="1"/>
          <p:nvPr/>
        </p:nvSpPr>
        <p:spPr>
          <a:xfrm>
            <a:off x="4687250" y="3279375"/>
            <a:ext cx="13212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44m 55s</a:t>
            </a:r>
            <a:endParaRPr b="0" i="0" sz="8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Avg. Time Spent in </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Campaign Performance Reports</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63" name="Google Shape;163;p3"/>
          <p:cNvSpPr txBox="1"/>
          <p:nvPr/>
        </p:nvSpPr>
        <p:spPr>
          <a:xfrm>
            <a:off x="3317025" y="3279350"/>
            <a:ext cx="14151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12</a:t>
            </a:r>
            <a:endParaRPr b="0" i="0" sz="1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Campaign Performance Report Users</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777777"/>
              </a:solidFill>
              <a:latin typeface="Roboto Medium"/>
              <a:ea typeface="Roboto Medium"/>
              <a:cs typeface="Roboto Medium"/>
              <a:sym typeface="Roboto Medium"/>
            </a:endParaRPr>
          </a:p>
        </p:txBody>
      </p:sp>
      <p:sp>
        <p:nvSpPr>
          <p:cNvPr id="164" name="Google Shape;164;p3"/>
          <p:cNvSpPr txBox="1"/>
          <p:nvPr/>
        </p:nvSpPr>
        <p:spPr>
          <a:xfrm>
            <a:off x="4654850" y="4012862"/>
            <a:ext cx="12702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13m 17s</a:t>
            </a:r>
            <a:endParaRPr b="0" i="0" sz="8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Avg. Time Spent in </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Campaign Monitoring Reports</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777777"/>
              </a:solidFill>
              <a:latin typeface="Roboto Medium"/>
              <a:ea typeface="Roboto Medium"/>
              <a:cs typeface="Roboto Medium"/>
              <a:sym typeface="Roboto Medium"/>
            </a:endParaRPr>
          </a:p>
        </p:txBody>
      </p:sp>
      <p:sp>
        <p:nvSpPr>
          <p:cNvPr id="165" name="Google Shape;165;p3"/>
          <p:cNvSpPr txBox="1"/>
          <p:nvPr/>
        </p:nvSpPr>
        <p:spPr>
          <a:xfrm>
            <a:off x="3317025" y="4002775"/>
            <a:ext cx="13212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11</a:t>
            </a:r>
            <a:endParaRPr b="0" i="0" sz="1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Campaign Monitoring Report Users</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777777"/>
              </a:solidFill>
              <a:latin typeface="Roboto Medium"/>
              <a:ea typeface="Roboto Medium"/>
              <a:cs typeface="Roboto Medium"/>
              <a:sym typeface="Roboto Medium"/>
            </a:endParaRPr>
          </a:p>
        </p:txBody>
      </p:sp>
      <p:sp>
        <p:nvSpPr>
          <p:cNvPr id="166" name="Google Shape;166;p3"/>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167" name="Google Shape;167;p3"/>
          <p:cNvSpPr txBox="1"/>
          <p:nvPr/>
        </p:nvSpPr>
        <p:spPr>
          <a:xfrm>
            <a:off x="6396725" y="3832750"/>
            <a:ext cx="1720500" cy="62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9</a:t>
            </a:r>
            <a:endParaRPr b="0" i="0" sz="6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777777"/>
                </a:solidFill>
                <a:latin typeface="Roboto Medium"/>
                <a:ea typeface="Roboto Medium"/>
                <a:cs typeface="Roboto Medium"/>
                <a:sym typeface="Roboto Medium"/>
              </a:rPr>
              <a:t>Users in both platform and Tableau</a:t>
            </a:r>
            <a:endParaRPr b="0" i="0" sz="7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68" name="Google Shape;168;p3"/>
          <p:cNvSpPr/>
          <p:nvPr/>
        </p:nvSpPr>
        <p:spPr>
          <a:xfrm>
            <a:off x="81200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pic>
        <p:nvPicPr>
          <p:cNvPr id="999" name="Google Shape;999;p30" title="Chart"/>
          <p:cNvPicPr preferRelativeResize="0"/>
          <p:nvPr/>
        </p:nvPicPr>
        <p:blipFill rotWithShape="1">
          <a:blip r:embed="rId3">
            <a:alphaModFix/>
          </a:blip>
          <a:srcRect b="16769" l="0" r="5418" t="0"/>
          <a:stretch/>
        </p:blipFill>
        <p:spPr>
          <a:xfrm>
            <a:off x="528925" y="1041175"/>
            <a:ext cx="7549075" cy="3534349"/>
          </a:xfrm>
          <a:prstGeom prst="rect">
            <a:avLst/>
          </a:prstGeom>
          <a:noFill/>
          <a:ln>
            <a:noFill/>
          </a:ln>
        </p:spPr>
      </p:pic>
      <p:sp>
        <p:nvSpPr>
          <p:cNvPr id="1000" name="Google Shape;1000;p30"/>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001" name="Google Shape;1001;p30"/>
          <p:cNvSpPr txBox="1"/>
          <p:nvPr/>
        </p:nvSpPr>
        <p:spPr>
          <a:xfrm>
            <a:off x="833725" y="114575"/>
            <a:ext cx="66573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Linear Plan Exploration – Average vs. Median Page Views</a:t>
            </a:r>
            <a:endParaRPr b="0" i="0" sz="1800" u="none" cap="none" strike="noStrike">
              <a:solidFill>
                <a:srgbClr val="000000"/>
              </a:solidFill>
              <a:latin typeface="Roboto Light"/>
              <a:ea typeface="Roboto Light"/>
              <a:cs typeface="Roboto Light"/>
              <a:sym typeface="Roboto Light"/>
            </a:endParaRPr>
          </a:p>
        </p:txBody>
      </p:sp>
      <p:cxnSp>
        <p:nvCxnSpPr>
          <p:cNvPr id="1002" name="Google Shape;1002;p30"/>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1003" name="Google Shape;1003;p3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1004" name="Google Shape;1004;p3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8.50 / 10</a:t>
            </a:r>
            <a:endParaRPr b="1" i="0" sz="600" u="none" cap="none" strike="noStrike">
              <a:solidFill>
                <a:schemeClr val="accent5"/>
              </a:solidFill>
              <a:latin typeface="Roboto"/>
              <a:ea typeface="Roboto"/>
              <a:cs typeface="Roboto"/>
              <a:sym typeface="Roboto"/>
            </a:endParaRPr>
          </a:p>
        </p:txBody>
      </p:sp>
      <p:sp>
        <p:nvSpPr>
          <p:cNvPr id="1005" name="Google Shape;1005;p30"/>
          <p:cNvSpPr txBox="1"/>
          <p:nvPr/>
        </p:nvSpPr>
        <p:spPr>
          <a:xfrm rot="-5400000">
            <a:off x="62168" y="2533638"/>
            <a:ext cx="1066800" cy="22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Roboto"/>
                <a:ea typeface="Roboto"/>
                <a:cs typeface="Roboto"/>
                <a:sym typeface="Roboto"/>
              </a:rPr>
              <a:t>Page Views</a:t>
            </a:r>
            <a:endParaRPr b="0" i="0" sz="700" u="none" cap="none" strike="noStrike">
              <a:solidFill>
                <a:srgbClr val="999999"/>
              </a:solidFill>
              <a:latin typeface="Roboto"/>
              <a:ea typeface="Roboto"/>
              <a:cs typeface="Roboto"/>
              <a:sym typeface="Roboto"/>
            </a:endParaRPr>
          </a:p>
        </p:txBody>
      </p:sp>
      <p:sp>
        <p:nvSpPr>
          <p:cNvPr id="1006" name="Google Shape;1006;p30"/>
          <p:cNvSpPr txBox="1"/>
          <p:nvPr/>
        </p:nvSpPr>
        <p:spPr>
          <a:xfrm rot="5400000">
            <a:off x="7957993" y="2533638"/>
            <a:ext cx="1066800" cy="22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Roboto"/>
                <a:ea typeface="Roboto"/>
                <a:cs typeface="Roboto"/>
                <a:sym typeface="Roboto"/>
              </a:rPr>
              <a:t>Number of Users</a:t>
            </a:r>
            <a:endParaRPr b="0" i="0" sz="700" u="none" cap="none" strike="noStrike">
              <a:solidFill>
                <a:srgbClr val="999999"/>
              </a:solidFill>
              <a:latin typeface="Roboto"/>
              <a:ea typeface="Roboto"/>
              <a:cs typeface="Roboto"/>
              <a:sym typeface="Roboto"/>
            </a:endParaRPr>
          </a:p>
        </p:txBody>
      </p:sp>
      <p:pic>
        <p:nvPicPr>
          <p:cNvPr id="1007" name="Google Shape;1007;p30" title="Chart"/>
          <p:cNvPicPr preferRelativeResize="0"/>
          <p:nvPr/>
        </p:nvPicPr>
        <p:blipFill rotWithShape="1">
          <a:blip r:embed="rId4">
            <a:alphaModFix/>
          </a:blip>
          <a:srcRect b="0" l="4443" r="0" t="0"/>
          <a:stretch/>
        </p:blipFill>
        <p:spPr>
          <a:xfrm>
            <a:off x="1225200" y="1041175"/>
            <a:ext cx="7142799" cy="4246074"/>
          </a:xfrm>
          <a:prstGeom prst="rect">
            <a:avLst/>
          </a:prstGeom>
          <a:noFill/>
          <a:ln>
            <a:noFill/>
          </a:ln>
        </p:spPr>
      </p:pic>
      <p:sp>
        <p:nvSpPr>
          <p:cNvPr id="1008" name="Google Shape;1008;p3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8.00 / 10</a:t>
            </a:r>
            <a:endParaRPr b="1" i="0" sz="600" u="none" cap="none" strike="noStrike">
              <a:solidFill>
                <a:schemeClr val="accent5"/>
              </a:solidFill>
              <a:latin typeface="Roboto"/>
              <a:ea typeface="Roboto"/>
              <a:cs typeface="Roboto"/>
              <a:sym typeface="Roboto"/>
            </a:endParaRPr>
          </a:p>
        </p:txBody>
      </p:sp>
      <p:sp>
        <p:nvSpPr>
          <p:cNvPr id="1009" name="Google Shape;1009;p3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1010" name="Google Shape;1010;p3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9.00 / 10</a:t>
            </a:r>
            <a:endParaRPr b="1" i="0" sz="600" u="none" cap="none" strike="noStrike">
              <a:solidFill>
                <a:schemeClr val="accent5"/>
              </a:solidFill>
              <a:latin typeface="Roboto"/>
              <a:ea typeface="Roboto"/>
              <a:cs typeface="Roboto"/>
              <a:sym typeface="Roboto"/>
            </a:endParaRPr>
          </a:p>
        </p:txBody>
      </p:sp>
      <p:sp>
        <p:nvSpPr>
          <p:cNvPr id="1011" name="Google Shape;1011;p3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1012" name="Google Shape;1012;p3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8.75 / 10</a:t>
            </a:r>
            <a:endParaRPr b="1" i="0" sz="600" u="none" cap="none" strike="noStrike">
              <a:solidFill>
                <a:schemeClr val="accent5"/>
              </a:solidFill>
              <a:latin typeface="Roboto"/>
              <a:ea typeface="Roboto"/>
              <a:cs typeface="Roboto"/>
              <a:sym typeface="Roboto"/>
            </a:endParaRPr>
          </a:p>
        </p:txBody>
      </p:sp>
      <p:sp>
        <p:nvSpPr>
          <p:cNvPr id="1013" name="Google Shape;1013;p3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1014" name="Google Shape;1014;p3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1015" name="Google Shape;1015;p3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1016" name="Google Shape;1016;p3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6.25 / 10</a:t>
            </a:r>
            <a:endParaRPr b="1" i="0" sz="600" u="none" cap="none" strike="noStrike">
              <a:solidFill>
                <a:schemeClr val="accent5"/>
              </a:solidFill>
              <a:latin typeface="Roboto"/>
              <a:ea typeface="Roboto"/>
              <a:cs typeface="Roboto"/>
              <a:sym typeface="Roboto"/>
            </a:endParaRPr>
          </a:p>
        </p:txBody>
      </p:sp>
      <p:sp>
        <p:nvSpPr>
          <p:cNvPr id="1017" name="Google Shape;1017;p3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1018" name="Google Shape;1018;p3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5.00 / 10</a:t>
            </a:r>
            <a:endParaRPr b="1" i="0" sz="600" u="none" cap="none" strike="noStrike">
              <a:solidFill>
                <a:schemeClr val="accent5"/>
              </a:solidFill>
              <a:latin typeface="Roboto"/>
              <a:ea typeface="Roboto"/>
              <a:cs typeface="Roboto"/>
              <a:sym typeface="Roboto"/>
            </a:endParaRPr>
          </a:p>
        </p:txBody>
      </p:sp>
      <p:sp>
        <p:nvSpPr>
          <p:cNvPr id="1019" name="Google Shape;1019;p3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1020" name="Google Shape;1020;p3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4.14 / 10</a:t>
            </a:r>
            <a:endParaRPr b="1" i="0" sz="600" u="none" cap="none" strike="noStrike">
              <a:solidFill>
                <a:schemeClr val="accent5"/>
              </a:solidFill>
              <a:latin typeface="Roboto"/>
              <a:ea typeface="Roboto"/>
              <a:cs typeface="Roboto"/>
              <a:sym typeface="Roboto"/>
            </a:endParaRPr>
          </a:p>
        </p:txBody>
      </p:sp>
      <p:sp>
        <p:nvSpPr>
          <p:cNvPr id="1021" name="Google Shape;1021;p3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1022" name="Google Shape;1022;p3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4.50 / 10</a:t>
            </a:r>
            <a:endParaRPr b="1" i="0" sz="600" u="none" cap="none" strike="noStrike">
              <a:solidFill>
                <a:schemeClr val="accent5"/>
              </a:solidFill>
              <a:latin typeface="Roboto"/>
              <a:ea typeface="Roboto"/>
              <a:cs typeface="Roboto"/>
              <a:sym typeface="Roboto"/>
            </a:endParaRPr>
          </a:p>
        </p:txBody>
      </p:sp>
      <p:sp>
        <p:nvSpPr>
          <p:cNvPr id="1023" name="Google Shape;1023;p3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1024" name="Google Shape;1024;p3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5.42 / 10</a:t>
            </a:r>
            <a:endParaRPr b="1" i="0" sz="600" u="none" cap="none" strike="noStrike">
              <a:solidFill>
                <a:schemeClr val="accent5"/>
              </a:solidFill>
              <a:latin typeface="Roboto"/>
              <a:ea typeface="Roboto"/>
              <a:cs typeface="Roboto"/>
              <a:sym typeface="Roboto"/>
            </a:endParaRPr>
          </a:p>
        </p:txBody>
      </p:sp>
      <p:sp>
        <p:nvSpPr>
          <p:cNvPr id="1025" name="Google Shape;1025;p3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31"/>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031" name="Google Shape;1031;p31"/>
          <p:cNvSpPr txBox="1"/>
          <p:nvPr/>
        </p:nvSpPr>
        <p:spPr>
          <a:xfrm>
            <a:off x="833725" y="114575"/>
            <a:ext cx="61917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Linear Plan Exploration – Average vs. Median Time on Page</a:t>
            </a:r>
            <a:endParaRPr b="0" i="0" sz="1800" u="none" cap="none" strike="noStrike">
              <a:solidFill>
                <a:srgbClr val="000000"/>
              </a:solidFill>
              <a:latin typeface="Roboto Light"/>
              <a:ea typeface="Roboto Light"/>
              <a:cs typeface="Roboto Light"/>
              <a:sym typeface="Roboto Light"/>
            </a:endParaRPr>
          </a:p>
        </p:txBody>
      </p:sp>
      <p:cxnSp>
        <p:nvCxnSpPr>
          <p:cNvPr id="1032" name="Google Shape;1032;p31"/>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1033" name="Google Shape;1033;p3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1034" name="Google Shape;1034;p3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8.50 / 10</a:t>
            </a:r>
            <a:endParaRPr b="1" i="0" sz="600" u="none" cap="none" strike="noStrike">
              <a:solidFill>
                <a:schemeClr val="accent5"/>
              </a:solidFill>
              <a:latin typeface="Roboto"/>
              <a:ea typeface="Roboto"/>
              <a:cs typeface="Roboto"/>
              <a:sym typeface="Roboto"/>
            </a:endParaRPr>
          </a:p>
        </p:txBody>
      </p:sp>
      <p:sp>
        <p:nvSpPr>
          <p:cNvPr id="1035" name="Google Shape;1035;p31"/>
          <p:cNvSpPr txBox="1"/>
          <p:nvPr/>
        </p:nvSpPr>
        <p:spPr>
          <a:xfrm rot="-5400000">
            <a:off x="62168" y="2533638"/>
            <a:ext cx="1066800" cy="22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Roboto"/>
                <a:ea typeface="Roboto"/>
                <a:cs typeface="Roboto"/>
                <a:sym typeface="Roboto"/>
              </a:rPr>
              <a:t>Time on Page</a:t>
            </a:r>
            <a:endParaRPr b="0" i="0" sz="700" u="none" cap="none" strike="noStrike">
              <a:solidFill>
                <a:srgbClr val="999999"/>
              </a:solidFill>
              <a:latin typeface="Roboto"/>
              <a:ea typeface="Roboto"/>
              <a:cs typeface="Roboto"/>
              <a:sym typeface="Roboto"/>
            </a:endParaRPr>
          </a:p>
        </p:txBody>
      </p:sp>
      <p:sp>
        <p:nvSpPr>
          <p:cNvPr id="1036" name="Google Shape;1036;p31"/>
          <p:cNvSpPr txBox="1"/>
          <p:nvPr/>
        </p:nvSpPr>
        <p:spPr>
          <a:xfrm rot="5400000">
            <a:off x="7957993" y="2533638"/>
            <a:ext cx="1066800" cy="22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Roboto"/>
                <a:ea typeface="Roboto"/>
                <a:cs typeface="Roboto"/>
                <a:sym typeface="Roboto"/>
              </a:rPr>
              <a:t>Number of Users</a:t>
            </a:r>
            <a:endParaRPr b="0" i="0" sz="700" u="none" cap="none" strike="noStrike">
              <a:solidFill>
                <a:srgbClr val="999999"/>
              </a:solidFill>
              <a:latin typeface="Roboto"/>
              <a:ea typeface="Roboto"/>
              <a:cs typeface="Roboto"/>
              <a:sym typeface="Roboto"/>
            </a:endParaRPr>
          </a:p>
        </p:txBody>
      </p:sp>
      <p:pic>
        <p:nvPicPr>
          <p:cNvPr id="1037" name="Google Shape;1037;p31" title="Chart"/>
          <p:cNvPicPr preferRelativeResize="0"/>
          <p:nvPr/>
        </p:nvPicPr>
        <p:blipFill rotWithShape="1">
          <a:blip r:embed="rId3">
            <a:alphaModFix/>
          </a:blip>
          <a:srcRect b="16804" l="2957" r="6049" t="0"/>
          <a:stretch/>
        </p:blipFill>
        <p:spPr>
          <a:xfrm>
            <a:off x="795975" y="1045225"/>
            <a:ext cx="7328623" cy="3564899"/>
          </a:xfrm>
          <a:prstGeom prst="rect">
            <a:avLst/>
          </a:prstGeom>
          <a:noFill/>
          <a:ln>
            <a:noFill/>
          </a:ln>
        </p:spPr>
      </p:pic>
      <p:pic>
        <p:nvPicPr>
          <p:cNvPr id="1038" name="Google Shape;1038;p31" title="Chart"/>
          <p:cNvPicPr preferRelativeResize="0"/>
          <p:nvPr/>
        </p:nvPicPr>
        <p:blipFill rotWithShape="1">
          <a:blip r:embed="rId4">
            <a:alphaModFix/>
          </a:blip>
          <a:srcRect b="20730" l="11933" r="0" t="-1304"/>
          <a:stretch/>
        </p:blipFill>
        <p:spPr>
          <a:xfrm>
            <a:off x="1834350" y="981500"/>
            <a:ext cx="6573901" cy="3457299"/>
          </a:xfrm>
          <a:prstGeom prst="rect">
            <a:avLst/>
          </a:prstGeom>
          <a:noFill/>
          <a:ln>
            <a:noFill/>
          </a:ln>
        </p:spPr>
      </p:pic>
      <p:sp>
        <p:nvSpPr>
          <p:cNvPr id="1039" name="Google Shape;1039;p3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8.00 / 10</a:t>
            </a:r>
            <a:endParaRPr b="1" i="0" sz="600" u="none" cap="none" strike="noStrike">
              <a:solidFill>
                <a:schemeClr val="accent5"/>
              </a:solidFill>
              <a:latin typeface="Roboto"/>
              <a:ea typeface="Roboto"/>
              <a:cs typeface="Roboto"/>
              <a:sym typeface="Roboto"/>
            </a:endParaRPr>
          </a:p>
        </p:txBody>
      </p:sp>
      <p:sp>
        <p:nvSpPr>
          <p:cNvPr id="1040" name="Google Shape;1040;p3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1041" name="Google Shape;1041;p3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9.00 / 10</a:t>
            </a:r>
            <a:endParaRPr b="1" i="0" sz="600" u="none" cap="none" strike="noStrike">
              <a:solidFill>
                <a:schemeClr val="accent5"/>
              </a:solidFill>
              <a:latin typeface="Roboto"/>
              <a:ea typeface="Roboto"/>
              <a:cs typeface="Roboto"/>
              <a:sym typeface="Roboto"/>
            </a:endParaRPr>
          </a:p>
        </p:txBody>
      </p:sp>
      <p:sp>
        <p:nvSpPr>
          <p:cNvPr id="1042" name="Google Shape;1042;p3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1043" name="Google Shape;1043;p3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8.75 / 10</a:t>
            </a:r>
            <a:endParaRPr b="1" i="0" sz="600" u="none" cap="none" strike="noStrike">
              <a:solidFill>
                <a:schemeClr val="accent5"/>
              </a:solidFill>
              <a:latin typeface="Roboto"/>
              <a:ea typeface="Roboto"/>
              <a:cs typeface="Roboto"/>
              <a:sym typeface="Roboto"/>
            </a:endParaRPr>
          </a:p>
        </p:txBody>
      </p:sp>
      <p:sp>
        <p:nvSpPr>
          <p:cNvPr id="1044" name="Google Shape;1044;p3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1045" name="Google Shape;1045;p3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1046" name="Google Shape;1046;p3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1047" name="Google Shape;1047;p3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6.25 / 10</a:t>
            </a:r>
            <a:endParaRPr b="1" i="0" sz="600" u="none" cap="none" strike="noStrike">
              <a:solidFill>
                <a:schemeClr val="accent5"/>
              </a:solidFill>
              <a:latin typeface="Roboto"/>
              <a:ea typeface="Roboto"/>
              <a:cs typeface="Roboto"/>
              <a:sym typeface="Roboto"/>
            </a:endParaRPr>
          </a:p>
        </p:txBody>
      </p:sp>
      <p:sp>
        <p:nvSpPr>
          <p:cNvPr id="1048" name="Google Shape;1048;p3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1049" name="Google Shape;1049;p3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5.00 / 10</a:t>
            </a:r>
            <a:endParaRPr b="1" i="0" sz="600" u="none" cap="none" strike="noStrike">
              <a:solidFill>
                <a:schemeClr val="accent5"/>
              </a:solidFill>
              <a:latin typeface="Roboto"/>
              <a:ea typeface="Roboto"/>
              <a:cs typeface="Roboto"/>
              <a:sym typeface="Roboto"/>
            </a:endParaRPr>
          </a:p>
        </p:txBody>
      </p:sp>
      <p:sp>
        <p:nvSpPr>
          <p:cNvPr id="1050" name="Google Shape;1050;p3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1051" name="Google Shape;1051;p3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4.14 / 10</a:t>
            </a:r>
            <a:endParaRPr b="1" i="0" sz="600" u="none" cap="none" strike="noStrike">
              <a:solidFill>
                <a:schemeClr val="accent5"/>
              </a:solidFill>
              <a:latin typeface="Roboto"/>
              <a:ea typeface="Roboto"/>
              <a:cs typeface="Roboto"/>
              <a:sym typeface="Roboto"/>
            </a:endParaRPr>
          </a:p>
        </p:txBody>
      </p:sp>
      <p:sp>
        <p:nvSpPr>
          <p:cNvPr id="1052" name="Google Shape;1052;p3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1053" name="Google Shape;1053;p3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4.50 / 10</a:t>
            </a:r>
            <a:endParaRPr b="1" i="0" sz="600" u="none" cap="none" strike="noStrike">
              <a:solidFill>
                <a:schemeClr val="accent5"/>
              </a:solidFill>
              <a:latin typeface="Roboto"/>
              <a:ea typeface="Roboto"/>
              <a:cs typeface="Roboto"/>
              <a:sym typeface="Roboto"/>
            </a:endParaRPr>
          </a:p>
        </p:txBody>
      </p:sp>
      <p:sp>
        <p:nvSpPr>
          <p:cNvPr id="1054" name="Google Shape;1054;p3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1055" name="Google Shape;1055;p3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5.42 / 10</a:t>
            </a:r>
            <a:endParaRPr b="1" i="0" sz="600" u="none" cap="none" strike="noStrike">
              <a:solidFill>
                <a:schemeClr val="accent5"/>
              </a:solidFill>
              <a:latin typeface="Roboto"/>
              <a:ea typeface="Roboto"/>
              <a:cs typeface="Roboto"/>
              <a:sym typeface="Roboto"/>
            </a:endParaRPr>
          </a:p>
        </p:txBody>
      </p:sp>
      <p:sp>
        <p:nvSpPr>
          <p:cNvPr id="1056" name="Google Shape;1056;p3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32"/>
          <p:cNvSpPr/>
          <p:nvPr/>
        </p:nvSpPr>
        <p:spPr>
          <a:xfrm>
            <a:off x="779300" y="1782960"/>
            <a:ext cx="1297500" cy="180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32"/>
          <p:cNvSpPr/>
          <p:nvPr/>
        </p:nvSpPr>
        <p:spPr>
          <a:xfrm>
            <a:off x="3133912" y="1782960"/>
            <a:ext cx="1297500" cy="1804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32"/>
          <p:cNvSpPr/>
          <p:nvPr/>
        </p:nvSpPr>
        <p:spPr>
          <a:xfrm>
            <a:off x="2076779" y="1782960"/>
            <a:ext cx="1057200" cy="180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32"/>
          <p:cNvSpPr txBox="1"/>
          <p:nvPr/>
        </p:nvSpPr>
        <p:spPr>
          <a:xfrm>
            <a:off x="1909063" y="3702516"/>
            <a:ext cx="1240200" cy="34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666666"/>
                </a:solidFill>
                <a:latin typeface="Roboto"/>
                <a:ea typeface="Roboto"/>
                <a:cs typeface="Roboto"/>
                <a:sym typeface="Roboto"/>
              </a:rPr>
              <a:t>User Scores</a:t>
            </a:r>
            <a:endParaRPr b="0" i="0" sz="400" u="none" cap="none" strike="noStrike">
              <a:solidFill>
                <a:srgbClr val="666666"/>
              </a:solidFill>
              <a:latin typeface="Roboto"/>
              <a:ea typeface="Roboto"/>
              <a:cs typeface="Roboto"/>
              <a:sym typeface="Roboto"/>
            </a:endParaRPr>
          </a:p>
        </p:txBody>
      </p:sp>
      <p:sp>
        <p:nvSpPr>
          <p:cNvPr id="1065" name="Google Shape;1065;p32"/>
          <p:cNvSpPr txBox="1"/>
          <p:nvPr/>
        </p:nvSpPr>
        <p:spPr>
          <a:xfrm rot="-5400000">
            <a:off x="-869750" y="2536975"/>
            <a:ext cx="2438400" cy="1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666666"/>
                </a:solidFill>
                <a:latin typeface="Roboto"/>
                <a:ea typeface="Roboto"/>
                <a:cs typeface="Roboto"/>
                <a:sym typeface="Roboto"/>
              </a:rPr>
              <a:t>Avg  Daily Time Spent in Plan App (Min.)</a:t>
            </a:r>
            <a:endParaRPr b="0" i="0" sz="400" u="none" cap="none" strike="noStrike">
              <a:solidFill>
                <a:srgbClr val="666666"/>
              </a:solidFill>
              <a:latin typeface="Roboto"/>
              <a:ea typeface="Roboto"/>
              <a:cs typeface="Roboto"/>
              <a:sym typeface="Roboto"/>
            </a:endParaRPr>
          </a:p>
        </p:txBody>
      </p:sp>
      <p:pic>
        <p:nvPicPr>
          <p:cNvPr id="1066" name="Google Shape;1066;p32" title="Chart"/>
          <p:cNvPicPr preferRelativeResize="0"/>
          <p:nvPr/>
        </p:nvPicPr>
        <p:blipFill rotWithShape="1">
          <a:blip r:embed="rId3">
            <a:alphaModFix/>
          </a:blip>
          <a:srcRect b="0" l="0" r="0" t="0"/>
          <a:stretch/>
        </p:blipFill>
        <p:spPr>
          <a:xfrm>
            <a:off x="519491" y="1633874"/>
            <a:ext cx="4019324" cy="2191304"/>
          </a:xfrm>
          <a:prstGeom prst="rect">
            <a:avLst/>
          </a:prstGeom>
          <a:noFill/>
          <a:ln>
            <a:noFill/>
          </a:ln>
        </p:spPr>
      </p:pic>
      <p:sp>
        <p:nvSpPr>
          <p:cNvPr id="1067" name="Google Shape;1067;p32"/>
          <p:cNvSpPr txBox="1"/>
          <p:nvPr>
            <p:ph idx="12" type="sldNum"/>
          </p:nvPr>
        </p:nvSpPr>
        <p:spPr>
          <a:xfrm>
            <a:off x="8455801" y="47129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cxnSp>
        <p:nvCxnSpPr>
          <p:cNvPr id="1068" name="Google Shape;1068;p32"/>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cxnSp>
        <p:nvCxnSpPr>
          <p:cNvPr id="1069" name="Google Shape;1069;p32"/>
          <p:cNvCxnSpPr/>
          <p:nvPr/>
        </p:nvCxnSpPr>
        <p:spPr>
          <a:xfrm>
            <a:off x="406625" y="1150350"/>
            <a:ext cx="8546400" cy="0"/>
          </a:xfrm>
          <a:prstGeom prst="straightConnector1">
            <a:avLst/>
          </a:prstGeom>
          <a:noFill/>
          <a:ln cap="flat" cmpd="sng" w="9525">
            <a:solidFill>
              <a:srgbClr val="EFEFEF"/>
            </a:solidFill>
            <a:prstDash val="solid"/>
            <a:round/>
            <a:headEnd len="sm" w="sm" type="none"/>
            <a:tailEnd len="sm" w="sm" type="none"/>
          </a:ln>
        </p:spPr>
      </p:cxnSp>
      <p:sp>
        <p:nvSpPr>
          <p:cNvPr id="1070" name="Google Shape;1070;p32"/>
          <p:cNvSpPr txBox="1"/>
          <p:nvPr/>
        </p:nvSpPr>
        <p:spPr>
          <a:xfrm>
            <a:off x="334800" y="4776725"/>
            <a:ext cx="7462200" cy="20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777777"/>
                </a:solidFill>
                <a:latin typeface="Roboto Medium"/>
                <a:ea typeface="Roboto Medium"/>
                <a:cs typeface="Roboto Medium"/>
                <a:sym typeface="Roboto Medium"/>
              </a:rPr>
              <a:t>Clients who performed a significant action (e.g., build a plan) or who visit screens within the app a minimum of 50 times are asked to answer the question  “On a scale of 0-10, how effective was the Plan app at helping you accomplish your goals.” </a:t>
            </a:r>
            <a:endParaRPr b="0" i="1" sz="600" u="none" cap="none" strike="noStrike">
              <a:solidFill>
                <a:srgbClr val="777777"/>
              </a:solidFill>
              <a:latin typeface="Roboto Medium"/>
              <a:ea typeface="Roboto Medium"/>
              <a:cs typeface="Roboto Medium"/>
              <a:sym typeface="Roboto Medium"/>
            </a:endParaRPr>
          </a:p>
        </p:txBody>
      </p:sp>
      <p:sp>
        <p:nvSpPr>
          <p:cNvPr id="1071" name="Google Shape;1071;p3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1072" name="Google Shape;1072;p32"/>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5.42 / 10</a:t>
            </a:r>
            <a:endParaRPr b="1" i="0" sz="600" u="none" cap="none" strike="noStrike">
              <a:solidFill>
                <a:schemeClr val="accent5"/>
              </a:solidFill>
              <a:latin typeface="Roboto"/>
              <a:ea typeface="Roboto"/>
              <a:cs typeface="Roboto"/>
              <a:sym typeface="Roboto"/>
            </a:endParaRPr>
          </a:p>
        </p:txBody>
      </p:sp>
      <p:sp>
        <p:nvSpPr>
          <p:cNvPr id="1073" name="Google Shape;1073;p32"/>
          <p:cNvSpPr txBox="1"/>
          <p:nvPr/>
        </p:nvSpPr>
        <p:spPr>
          <a:xfrm>
            <a:off x="403375" y="484425"/>
            <a:ext cx="10188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5.42 </a:t>
            </a:r>
            <a:r>
              <a:rPr b="0" i="0" lang="en" sz="600" u="none" cap="none" strike="noStrike">
                <a:solidFill>
                  <a:srgbClr val="6AA84F"/>
                </a:solidFill>
                <a:latin typeface="Roboto Light"/>
                <a:ea typeface="Roboto Light"/>
                <a:cs typeface="Roboto Light"/>
                <a:sym typeface="Roboto Light"/>
              </a:rPr>
              <a:t>(+0.92)</a:t>
            </a:r>
            <a:r>
              <a:rPr b="0" i="0" lang="en" sz="1600" u="none" cap="none" strike="noStrike">
                <a:solidFill>
                  <a:srgbClr val="6AA84F"/>
                </a:solidFill>
                <a:latin typeface="Roboto Light"/>
                <a:ea typeface="Roboto Light"/>
                <a:cs typeface="Roboto Light"/>
                <a:sym typeface="Roboto Light"/>
              </a:rPr>
              <a:t> </a:t>
            </a:r>
            <a:endParaRPr b="0" i="0" sz="200" u="none" cap="none" strike="noStrike">
              <a:solidFill>
                <a:srgbClr val="6AA84F"/>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6 Month Avg. Score</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1074" name="Google Shape;1074;p32"/>
          <p:cNvCxnSpPr/>
          <p:nvPr/>
        </p:nvCxnSpPr>
        <p:spPr>
          <a:xfrm rot="10800000">
            <a:off x="1378332" y="664375"/>
            <a:ext cx="0" cy="408900"/>
          </a:xfrm>
          <a:prstGeom prst="straightConnector1">
            <a:avLst/>
          </a:prstGeom>
          <a:noFill/>
          <a:ln cap="flat" cmpd="sng" w="9525">
            <a:solidFill>
              <a:srgbClr val="EFEFEF"/>
            </a:solidFill>
            <a:prstDash val="solid"/>
            <a:round/>
            <a:headEnd len="sm" w="sm" type="none"/>
            <a:tailEnd len="sm" w="sm" type="none"/>
          </a:ln>
        </p:spPr>
      </p:cxnSp>
      <p:pic>
        <p:nvPicPr>
          <p:cNvPr id="1075" name="Google Shape;1075;p32" title="Chart"/>
          <p:cNvPicPr preferRelativeResize="0"/>
          <p:nvPr/>
        </p:nvPicPr>
        <p:blipFill rotWithShape="1">
          <a:blip r:embed="rId4">
            <a:alphaModFix/>
          </a:blip>
          <a:srcRect b="0" l="0" r="0" t="0"/>
          <a:stretch/>
        </p:blipFill>
        <p:spPr>
          <a:xfrm>
            <a:off x="4905433" y="1762650"/>
            <a:ext cx="4009957" cy="1933750"/>
          </a:xfrm>
          <a:prstGeom prst="rect">
            <a:avLst/>
          </a:prstGeom>
          <a:noFill/>
          <a:ln>
            <a:noFill/>
          </a:ln>
        </p:spPr>
      </p:pic>
      <p:sp>
        <p:nvSpPr>
          <p:cNvPr id="1076" name="Google Shape;1076;p32"/>
          <p:cNvSpPr txBox="1"/>
          <p:nvPr/>
        </p:nvSpPr>
        <p:spPr>
          <a:xfrm>
            <a:off x="833725" y="114575"/>
            <a:ext cx="46935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Linear Plan: Rolling Six Month App Rating </a:t>
            </a:r>
            <a:endParaRPr b="0" i="0" sz="1800" u="none" cap="none" strike="noStrike">
              <a:solidFill>
                <a:srgbClr val="000000"/>
              </a:solidFill>
              <a:latin typeface="Roboto Light"/>
              <a:ea typeface="Roboto Light"/>
              <a:cs typeface="Roboto Light"/>
              <a:sym typeface="Roboto Light"/>
            </a:endParaRPr>
          </a:p>
        </p:txBody>
      </p:sp>
      <p:sp>
        <p:nvSpPr>
          <p:cNvPr id="1077" name="Google Shape;1077;p32"/>
          <p:cNvSpPr txBox="1"/>
          <p:nvPr/>
        </p:nvSpPr>
        <p:spPr>
          <a:xfrm>
            <a:off x="5710295" y="1409497"/>
            <a:ext cx="2356800" cy="349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Rolling Six Month Average Plan App Rating</a:t>
            </a:r>
            <a:endParaRPr b="0" i="0" sz="800" u="none" cap="none" strike="noStrike">
              <a:solidFill>
                <a:srgbClr val="000000"/>
              </a:solidFill>
              <a:latin typeface="Roboto"/>
              <a:ea typeface="Roboto"/>
              <a:cs typeface="Roboto"/>
              <a:sym typeface="Roboto"/>
            </a:endParaRPr>
          </a:p>
        </p:txBody>
      </p:sp>
      <p:sp>
        <p:nvSpPr>
          <p:cNvPr id="1078" name="Google Shape;1078;p32"/>
          <p:cNvSpPr txBox="1"/>
          <p:nvPr/>
        </p:nvSpPr>
        <p:spPr>
          <a:xfrm>
            <a:off x="1515620" y="1409497"/>
            <a:ext cx="2356800" cy="349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Plan App Scores (Sep - Feb)</a:t>
            </a:r>
            <a:endParaRPr b="0" i="0" sz="800" u="none" cap="none" strike="noStrike">
              <a:solidFill>
                <a:srgbClr val="000000"/>
              </a:solidFill>
              <a:latin typeface="Roboto"/>
              <a:ea typeface="Roboto"/>
              <a:cs typeface="Roboto"/>
              <a:sym typeface="Roboto"/>
            </a:endParaRPr>
          </a:p>
        </p:txBody>
      </p:sp>
      <p:sp>
        <p:nvSpPr>
          <p:cNvPr id="1079" name="Google Shape;1079;p3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1080" name="Google Shape;1080;p3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1081" name="Google Shape;1081;p3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1082" name="Google Shape;1082;p3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1083" name="Google Shape;1083;p3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1084" name="Google Shape;1084;p32"/>
          <p:cNvSpPr txBox="1"/>
          <p:nvPr/>
        </p:nvSpPr>
        <p:spPr>
          <a:xfrm>
            <a:off x="1491150" y="616525"/>
            <a:ext cx="14874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Roboto Light"/>
                <a:ea typeface="Roboto Light"/>
                <a:cs typeface="Roboto Light"/>
                <a:sym typeface="Roboto Light"/>
              </a:rPr>
              <a:t>10 </a:t>
            </a:r>
            <a:r>
              <a:rPr b="0" i="0" lang="en" sz="900" u="none" cap="none" strike="noStrike">
                <a:solidFill>
                  <a:srgbClr val="595959"/>
                </a:solidFill>
                <a:latin typeface="Roboto Light"/>
                <a:ea typeface="Roboto Light"/>
                <a:cs typeface="Roboto Light"/>
                <a:sym typeface="Roboto Light"/>
              </a:rPr>
              <a:t>/10</a:t>
            </a:r>
            <a:endParaRPr b="0" i="0" sz="900" u="none" cap="none" strike="noStrike">
              <a:solidFill>
                <a:srgbClr val="595959"/>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Megan Carragher (OMG)</a:t>
            </a:r>
            <a:endParaRPr b="0" i="0" sz="1600" u="none" cap="none" strike="noStrike">
              <a:solidFill>
                <a:srgbClr val="000000"/>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595959"/>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085" name="Google Shape;1085;p32"/>
          <p:cNvSpPr txBox="1"/>
          <p:nvPr/>
        </p:nvSpPr>
        <p:spPr>
          <a:xfrm>
            <a:off x="2593750" y="616525"/>
            <a:ext cx="14874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Roboto Light"/>
                <a:ea typeface="Roboto Light"/>
                <a:cs typeface="Roboto Light"/>
                <a:sym typeface="Roboto Light"/>
              </a:rPr>
              <a:t>10 </a:t>
            </a:r>
            <a:r>
              <a:rPr b="0" i="0" lang="en" sz="900" u="none" cap="none" strike="noStrike">
                <a:solidFill>
                  <a:srgbClr val="595959"/>
                </a:solidFill>
                <a:latin typeface="Roboto Light"/>
                <a:ea typeface="Roboto Light"/>
                <a:cs typeface="Roboto Light"/>
                <a:sym typeface="Roboto Light"/>
              </a:rPr>
              <a:t>/10</a:t>
            </a:r>
            <a:endParaRPr b="0" i="0" sz="900" u="none" cap="none" strike="noStrike">
              <a:solidFill>
                <a:srgbClr val="595959"/>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Megan Eney (OMG)</a:t>
            </a:r>
            <a:endParaRPr b="0" i="0" sz="1600" u="none" cap="none" strike="noStrike">
              <a:solidFill>
                <a:srgbClr val="000000"/>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595959"/>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086" name="Google Shape;1086;p3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1087" name="Google Shape;1087;p3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1088" name="Google Shape;1088;p3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1089" name="Google Shape;1089;p3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1090" name="Google Shape;1090;p3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graphicFrame>
        <p:nvGraphicFramePr>
          <p:cNvPr id="1095" name="Google Shape;1095;p33"/>
          <p:cNvGraphicFramePr/>
          <p:nvPr/>
        </p:nvGraphicFramePr>
        <p:xfrm>
          <a:off x="636809" y="886283"/>
          <a:ext cx="3000000" cy="3000000"/>
        </p:xfrm>
        <a:graphic>
          <a:graphicData uri="http://schemas.openxmlformats.org/drawingml/2006/table">
            <a:tbl>
              <a:tblPr>
                <a:noFill/>
                <a:tableStyleId>{CADF2EE4-7DF5-4928-B463-9377BB128C64}</a:tableStyleId>
              </a:tblPr>
              <a:tblGrid>
                <a:gridCol w="1274150"/>
                <a:gridCol w="1255125"/>
                <a:gridCol w="1465575"/>
                <a:gridCol w="1517625"/>
                <a:gridCol w="1327175"/>
                <a:gridCol w="1347550"/>
              </a:tblGrid>
              <a:tr h="30717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Name</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Org</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Plans  Created</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Plans Run</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Plans Explored</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Time Spent in App</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r>
              <a:tr h="290000">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b="1" lang="en" sz="700" u="none" cap="none" strike="noStrike">
                          <a:latin typeface="Roboto"/>
                          <a:ea typeface="Roboto"/>
                          <a:cs typeface="Roboto"/>
                          <a:sym typeface="Roboto"/>
                        </a:rPr>
                        <a:t>11</a:t>
                      </a:r>
                      <a:endParaRPr b="1"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b="1" lang="en" sz="700" u="none" cap="none" strike="noStrike">
                          <a:latin typeface="Roboto"/>
                          <a:ea typeface="Roboto"/>
                          <a:cs typeface="Roboto"/>
                          <a:sym typeface="Roboto"/>
                        </a:rPr>
                        <a:t>8</a:t>
                      </a:r>
                      <a:endParaRPr b="1"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b="1" lang="en" sz="700" u="none" cap="none" strike="noStrike">
                          <a:latin typeface="Roboto"/>
                          <a:ea typeface="Roboto"/>
                          <a:cs typeface="Roboto"/>
                          <a:sym typeface="Roboto"/>
                        </a:rPr>
                        <a:t>22</a:t>
                      </a:r>
                      <a:endParaRPr b="1"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n" sz="700" u="none" cap="none" strike="noStrike">
                          <a:latin typeface="Roboto"/>
                          <a:ea typeface="Roboto"/>
                          <a:cs typeface="Roboto"/>
                          <a:sym typeface="Roboto"/>
                        </a:rPr>
                        <a:t>2h 09m</a:t>
                      </a:r>
                      <a:endParaRPr b="1"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E9E7E7"/>
                    </a:solidFill>
                  </a:tcPr>
                </a:tc>
              </a:tr>
              <a:tr h="290000">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4</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4</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20</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58m</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7F5F4"/>
                    </a:solidFill>
                  </a:tcPr>
                </a:tc>
              </a:tr>
            </a:tbl>
          </a:graphicData>
        </a:graphic>
      </p:graphicFrame>
      <p:sp>
        <p:nvSpPr>
          <p:cNvPr id="1096" name="Google Shape;1096;p33"/>
          <p:cNvSpPr txBox="1"/>
          <p:nvPr>
            <p:ph idx="12" type="sldNum"/>
          </p:nvPr>
        </p:nvSpPr>
        <p:spPr>
          <a:xfrm>
            <a:off x="8455801" y="47129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097" name="Google Shape;1097;p33"/>
          <p:cNvSpPr txBox="1"/>
          <p:nvPr/>
        </p:nvSpPr>
        <p:spPr>
          <a:xfrm>
            <a:off x="833725" y="114575"/>
            <a:ext cx="45114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Linear Plan: Power Users</a:t>
            </a:r>
            <a:endParaRPr b="0" i="0" sz="1800" u="none" cap="none" strike="noStrike">
              <a:solidFill>
                <a:srgbClr val="000000"/>
              </a:solidFill>
              <a:latin typeface="Roboto Light"/>
              <a:ea typeface="Roboto Light"/>
              <a:cs typeface="Roboto Light"/>
              <a:sym typeface="Roboto Light"/>
            </a:endParaRPr>
          </a:p>
        </p:txBody>
      </p:sp>
      <p:cxnSp>
        <p:nvCxnSpPr>
          <p:cNvPr id="1098" name="Google Shape;1098;p33"/>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1099" name="Google Shape;1099;p3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October 2022</a:t>
            </a:r>
            <a:endParaRPr b="1" i="0" sz="600" u="none" cap="none" strike="noStrike">
              <a:solidFill>
                <a:schemeClr val="accent5"/>
              </a:solidFill>
              <a:latin typeface="Roboto"/>
              <a:ea typeface="Roboto"/>
              <a:cs typeface="Roboto"/>
              <a:sym typeface="Roboto"/>
            </a:endParaRPr>
          </a:p>
        </p:txBody>
      </p:sp>
      <p:sp>
        <p:nvSpPr>
          <p:cNvPr id="1100" name="Google Shape;1100;p3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7.00 / 10</a:t>
            </a:r>
            <a:endParaRPr b="1" i="0" sz="600" u="none" cap="none" strike="noStrike">
              <a:solidFill>
                <a:schemeClr val="accent5"/>
              </a:solidFill>
              <a:latin typeface="Roboto"/>
              <a:ea typeface="Roboto"/>
              <a:cs typeface="Roboto"/>
              <a:sym typeface="Roboto"/>
            </a:endParaRPr>
          </a:p>
        </p:txBody>
      </p:sp>
      <p:sp>
        <p:nvSpPr>
          <p:cNvPr id="1101" name="Google Shape;1101;p3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6.56 / 10</a:t>
            </a:r>
            <a:endParaRPr b="1" i="0" sz="600" u="none" cap="none" strike="noStrike">
              <a:solidFill>
                <a:schemeClr val="accent5"/>
              </a:solidFill>
              <a:latin typeface="Roboto"/>
              <a:ea typeface="Roboto"/>
              <a:cs typeface="Roboto"/>
              <a:sym typeface="Roboto"/>
            </a:endParaRPr>
          </a:p>
        </p:txBody>
      </p:sp>
      <p:sp>
        <p:nvSpPr>
          <p:cNvPr id="1102" name="Google Shape;1102;p3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6.05 / 10</a:t>
            </a:r>
            <a:endParaRPr b="1" i="0" sz="600" u="none" cap="none" strike="noStrike">
              <a:solidFill>
                <a:schemeClr val="accent5"/>
              </a:solidFill>
              <a:latin typeface="Roboto"/>
              <a:ea typeface="Roboto"/>
              <a:cs typeface="Roboto"/>
              <a:sym typeface="Roboto"/>
            </a:endParaRPr>
          </a:p>
        </p:txBody>
      </p:sp>
      <p:sp>
        <p:nvSpPr>
          <p:cNvPr id="1103" name="Google Shape;1103;p3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1104" name="Google Shape;1104;p3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1105" name="Google Shape;1105;p3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8.75 / 10</a:t>
            </a:r>
            <a:endParaRPr b="1" i="0" sz="600" u="none" cap="none" strike="noStrike">
              <a:solidFill>
                <a:schemeClr val="accent5"/>
              </a:solidFill>
              <a:latin typeface="Roboto"/>
              <a:ea typeface="Roboto"/>
              <a:cs typeface="Roboto"/>
              <a:sym typeface="Roboto"/>
            </a:endParaRPr>
          </a:p>
        </p:txBody>
      </p:sp>
      <p:sp>
        <p:nvSpPr>
          <p:cNvPr id="1106" name="Google Shape;1106;p3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1107" name="Google Shape;1107;p3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1108" name="Google Shape;1108;p3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1109" name="Google Shape;1109;p3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6.25 / 10</a:t>
            </a:r>
            <a:endParaRPr b="1" i="0" sz="600" u="none" cap="none" strike="noStrike">
              <a:solidFill>
                <a:schemeClr val="accent5"/>
              </a:solidFill>
              <a:latin typeface="Roboto"/>
              <a:ea typeface="Roboto"/>
              <a:cs typeface="Roboto"/>
              <a:sym typeface="Roboto"/>
            </a:endParaRPr>
          </a:p>
        </p:txBody>
      </p:sp>
      <p:sp>
        <p:nvSpPr>
          <p:cNvPr id="1110" name="Google Shape;1110;p3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1111" name="Google Shape;1111;p3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5.00 / 10</a:t>
            </a:r>
            <a:endParaRPr b="1" i="0" sz="600" u="none" cap="none" strike="noStrike">
              <a:solidFill>
                <a:schemeClr val="accent5"/>
              </a:solidFill>
              <a:latin typeface="Roboto"/>
              <a:ea typeface="Roboto"/>
              <a:cs typeface="Roboto"/>
              <a:sym typeface="Roboto"/>
            </a:endParaRPr>
          </a:p>
        </p:txBody>
      </p:sp>
      <p:sp>
        <p:nvSpPr>
          <p:cNvPr id="1112" name="Google Shape;1112;p3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1113" name="Google Shape;1113;p3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4.14 / 10</a:t>
            </a:r>
            <a:endParaRPr b="1" i="0" sz="600" u="none" cap="none" strike="noStrike">
              <a:solidFill>
                <a:schemeClr val="accent5"/>
              </a:solidFill>
              <a:latin typeface="Roboto"/>
              <a:ea typeface="Roboto"/>
              <a:cs typeface="Roboto"/>
              <a:sym typeface="Roboto"/>
            </a:endParaRPr>
          </a:p>
        </p:txBody>
      </p:sp>
      <p:sp>
        <p:nvSpPr>
          <p:cNvPr id="1114" name="Google Shape;1114;p3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1115" name="Google Shape;1115;p3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4.50 / 10</a:t>
            </a:r>
            <a:endParaRPr b="1" i="0" sz="600" u="none" cap="none" strike="noStrike">
              <a:solidFill>
                <a:schemeClr val="accent5"/>
              </a:solidFill>
              <a:latin typeface="Roboto"/>
              <a:ea typeface="Roboto"/>
              <a:cs typeface="Roboto"/>
              <a:sym typeface="Roboto"/>
            </a:endParaRPr>
          </a:p>
        </p:txBody>
      </p:sp>
      <p:sp>
        <p:nvSpPr>
          <p:cNvPr id="1116" name="Google Shape;1116;p3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1117" name="Google Shape;1117;p3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5.42 / 10</a:t>
            </a:r>
            <a:endParaRPr b="1" i="0" sz="600" u="none" cap="none" strike="noStrike">
              <a:solidFill>
                <a:schemeClr val="accent5"/>
              </a:solidFill>
              <a:latin typeface="Roboto"/>
              <a:ea typeface="Roboto"/>
              <a:cs typeface="Roboto"/>
              <a:sym typeface="Roboto"/>
            </a:endParaRPr>
          </a:p>
        </p:txBody>
      </p:sp>
      <p:sp>
        <p:nvSpPr>
          <p:cNvPr id="1118" name="Google Shape;1118;p3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34"/>
          <p:cNvSpPr txBox="1"/>
          <p:nvPr>
            <p:ph type="title"/>
          </p:nvPr>
        </p:nvSpPr>
        <p:spPr>
          <a:xfrm>
            <a:off x="457200" y="1697125"/>
            <a:ext cx="5981100" cy="138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
              <a:t>Cross Platform Plan</a:t>
            </a:r>
            <a:endParaRPr/>
          </a:p>
        </p:txBody>
      </p:sp>
      <p:sp>
        <p:nvSpPr>
          <p:cNvPr id="1124" name="Google Shape;1124;p34"/>
          <p:cNvSpPr txBox="1"/>
          <p:nvPr>
            <p:ph idx="12" type="sldNum"/>
          </p:nvPr>
        </p:nvSpPr>
        <p:spPr>
          <a:xfrm>
            <a:off x="8453301" y="47130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pic>
        <p:nvPicPr>
          <p:cNvPr id="1129" name="Google Shape;1129;p35" title="Chart"/>
          <p:cNvPicPr preferRelativeResize="0"/>
          <p:nvPr/>
        </p:nvPicPr>
        <p:blipFill rotWithShape="1">
          <a:blip r:embed="rId3">
            <a:alphaModFix/>
          </a:blip>
          <a:srcRect b="0" l="0" r="0" t="0"/>
          <a:stretch/>
        </p:blipFill>
        <p:spPr>
          <a:xfrm>
            <a:off x="3197077" y="3112157"/>
            <a:ext cx="2430098" cy="1682368"/>
          </a:xfrm>
          <a:prstGeom prst="rect">
            <a:avLst/>
          </a:prstGeom>
          <a:noFill/>
          <a:ln>
            <a:noFill/>
          </a:ln>
        </p:spPr>
      </p:pic>
      <p:pic>
        <p:nvPicPr>
          <p:cNvPr id="1130" name="Google Shape;1130;p35" title="Chart"/>
          <p:cNvPicPr preferRelativeResize="0"/>
          <p:nvPr/>
        </p:nvPicPr>
        <p:blipFill rotWithShape="1">
          <a:blip r:embed="rId4">
            <a:alphaModFix/>
          </a:blip>
          <a:srcRect b="0" l="0" r="0" t="0"/>
          <a:stretch/>
        </p:blipFill>
        <p:spPr>
          <a:xfrm>
            <a:off x="333300" y="3066750"/>
            <a:ext cx="2430098" cy="1682379"/>
          </a:xfrm>
          <a:prstGeom prst="rect">
            <a:avLst/>
          </a:prstGeom>
          <a:noFill/>
          <a:ln>
            <a:noFill/>
          </a:ln>
        </p:spPr>
      </p:pic>
      <p:sp>
        <p:nvSpPr>
          <p:cNvPr id="1131" name="Google Shape;1131;p35"/>
          <p:cNvSpPr txBox="1"/>
          <p:nvPr>
            <p:ph idx="12" type="sldNum"/>
          </p:nvPr>
        </p:nvSpPr>
        <p:spPr>
          <a:xfrm>
            <a:off x="8455801" y="47129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132" name="Google Shape;1132;p35"/>
          <p:cNvSpPr txBox="1"/>
          <p:nvPr/>
        </p:nvSpPr>
        <p:spPr>
          <a:xfrm>
            <a:off x="369509" y="1145204"/>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Clients in CPP App</a:t>
            </a:r>
            <a:endParaRPr b="0" i="0" sz="800" u="none" cap="none" strike="noStrike">
              <a:solidFill>
                <a:srgbClr val="000000"/>
              </a:solidFill>
              <a:latin typeface="Roboto"/>
              <a:ea typeface="Roboto"/>
              <a:cs typeface="Roboto"/>
              <a:sym typeface="Roboto"/>
            </a:endParaRPr>
          </a:p>
        </p:txBody>
      </p:sp>
      <p:sp>
        <p:nvSpPr>
          <p:cNvPr id="1133" name="Google Shape;1133;p35"/>
          <p:cNvSpPr txBox="1"/>
          <p:nvPr/>
        </p:nvSpPr>
        <p:spPr>
          <a:xfrm>
            <a:off x="6078661" y="1145204"/>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Avg. Days Spent In CPP App</a:t>
            </a:r>
            <a:endParaRPr b="0" i="0" sz="800" u="none" cap="none" strike="noStrike">
              <a:solidFill>
                <a:srgbClr val="000000"/>
              </a:solidFill>
              <a:latin typeface="Roboto"/>
              <a:ea typeface="Roboto"/>
              <a:cs typeface="Roboto"/>
              <a:sym typeface="Roboto"/>
            </a:endParaRPr>
          </a:p>
        </p:txBody>
      </p:sp>
      <p:sp>
        <p:nvSpPr>
          <p:cNvPr id="1134" name="Google Shape;1134;p35"/>
          <p:cNvSpPr txBox="1"/>
          <p:nvPr/>
        </p:nvSpPr>
        <p:spPr>
          <a:xfrm>
            <a:off x="833725" y="114575"/>
            <a:ext cx="29034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Cross Platform Plan Usage</a:t>
            </a:r>
            <a:endParaRPr b="0" i="0" sz="1800" u="none" cap="none" strike="noStrike">
              <a:solidFill>
                <a:srgbClr val="000000"/>
              </a:solidFill>
              <a:latin typeface="Roboto Light"/>
              <a:ea typeface="Roboto Light"/>
              <a:cs typeface="Roboto Light"/>
              <a:sym typeface="Roboto Light"/>
            </a:endParaRPr>
          </a:p>
        </p:txBody>
      </p:sp>
      <p:cxnSp>
        <p:nvCxnSpPr>
          <p:cNvPr id="1135" name="Google Shape;1135;p35"/>
          <p:cNvCxnSpPr/>
          <p:nvPr/>
        </p:nvCxnSpPr>
        <p:spPr>
          <a:xfrm>
            <a:off x="406625" y="1150350"/>
            <a:ext cx="8546400" cy="0"/>
          </a:xfrm>
          <a:prstGeom prst="straightConnector1">
            <a:avLst/>
          </a:prstGeom>
          <a:noFill/>
          <a:ln cap="flat" cmpd="sng" w="9525">
            <a:solidFill>
              <a:srgbClr val="EFEFEF"/>
            </a:solidFill>
            <a:prstDash val="solid"/>
            <a:round/>
            <a:headEnd len="sm" w="sm" type="none"/>
            <a:tailEnd len="sm" w="sm" type="none"/>
          </a:ln>
        </p:spPr>
      </p:cxnSp>
      <p:sp>
        <p:nvSpPr>
          <p:cNvPr id="1136" name="Google Shape;1136;p35"/>
          <p:cNvSpPr txBox="1"/>
          <p:nvPr/>
        </p:nvSpPr>
        <p:spPr>
          <a:xfrm>
            <a:off x="3172738" y="2762659"/>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Investment Plans: Explored</a:t>
            </a:r>
            <a:endParaRPr b="0" i="0" sz="800" u="none" cap="none" strike="noStrike">
              <a:solidFill>
                <a:srgbClr val="000000"/>
              </a:solidFill>
              <a:latin typeface="Roboto"/>
              <a:ea typeface="Roboto"/>
              <a:cs typeface="Roboto"/>
              <a:sym typeface="Roboto"/>
            </a:endParaRPr>
          </a:p>
        </p:txBody>
      </p:sp>
      <p:sp>
        <p:nvSpPr>
          <p:cNvPr id="1137" name="Google Shape;1137;p35"/>
          <p:cNvSpPr txBox="1"/>
          <p:nvPr/>
        </p:nvSpPr>
        <p:spPr>
          <a:xfrm>
            <a:off x="369157" y="2766097"/>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Investment Plans: Run vs. Abandoned</a:t>
            </a:r>
            <a:endParaRPr b="0" i="0" sz="800" u="none" cap="none" strike="noStrike">
              <a:solidFill>
                <a:srgbClr val="000000"/>
              </a:solidFill>
              <a:latin typeface="Roboto"/>
              <a:ea typeface="Roboto"/>
              <a:cs typeface="Roboto"/>
              <a:sym typeface="Roboto"/>
            </a:endParaRPr>
          </a:p>
        </p:txBody>
      </p:sp>
      <p:sp>
        <p:nvSpPr>
          <p:cNvPr id="1138" name="Google Shape;1138;p35"/>
          <p:cNvSpPr txBox="1"/>
          <p:nvPr/>
        </p:nvSpPr>
        <p:spPr>
          <a:xfrm>
            <a:off x="3164739" y="1145204"/>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Avg. Time Spent In </a:t>
            </a:r>
            <a:r>
              <a:rPr b="0" i="0" lang="en" sz="800" u="none" cap="none" strike="noStrike">
                <a:solidFill>
                  <a:schemeClr val="dk1"/>
                </a:solidFill>
                <a:latin typeface="Roboto"/>
                <a:ea typeface="Roboto"/>
                <a:cs typeface="Roboto"/>
                <a:sym typeface="Roboto"/>
              </a:rPr>
              <a:t>CPP</a:t>
            </a:r>
            <a:r>
              <a:rPr b="0" i="0" lang="en" sz="800" u="none" cap="none" strike="noStrike">
                <a:solidFill>
                  <a:srgbClr val="000000"/>
                </a:solidFill>
                <a:latin typeface="Roboto"/>
                <a:ea typeface="Roboto"/>
                <a:cs typeface="Roboto"/>
                <a:sym typeface="Roboto"/>
              </a:rPr>
              <a:t> App (min)</a:t>
            </a:r>
            <a:endParaRPr b="0" i="0" sz="800" u="none" cap="none" strike="noStrike">
              <a:solidFill>
                <a:srgbClr val="000000"/>
              </a:solidFill>
              <a:latin typeface="Roboto"/>
              <a:ea typeface="Roboto"/>
              <a:cs typeface="Roboto"/>
              <a:sym typeface="Roboto"/>
            </a:endParaRPr>
          </a:p>
        </p:txBody>
      </p:sp>
      <p:cxnSp>
        <p:nvCxnSpPr>
          <p:cNvPr id="1139" name="Google Shape;1139;p35"/>
          <p:cNvCxnSpPr/>
          <p:nvPr/>
        </p:nvCxnSpPr>
        <p:spPr>
          <a:xfrm>
            <a:off x="406625" y="2784700"/>
            <a:ext cx="8546400" cy="0"/>
          </a:xfrm>
          <a:prstGeom prst="straightConnector1">
            <a:avLst/>
          </a:prstGeom>
          <a:noFill/>
          <a:ln cap="flat" cmpd="sng" w="9525">
            <a:solidFill>
              <a:srgbClr val="EFEFEF"/>
            </a:solidFill>
            <a:prstDash val="solid"/>
            <a:round/>
            <a:headEnd len="sm" w="sm" type="none"/>
            <a:tailEnd len="sm" w="sm" type="none"/>
          </a:ln>
        </p:spPr>
      </p:cxnSp>
      <p:cxnSp>
        <p:nvCxnSpPr>
          <p:cNvPr id="1140" name="Google Shape;1140;p35"/>
          <p:cNvCxnSpPr/>
          <p:nvPr/>
        </p:nvCxnSpPr>
        <p:spPr>
          <a:xfrm rot="10800000">
            <a:off x="3053675" y="1235225"/>
            <a:ext cx="0" cy="1471800"/>
          </a:xfrm>
          <a:prstGeom prst="straightConnector1">
            <a:avLst/>
          </a:prstGeom>
          <a:noFill/>
          <a:ln cap="flat" cmpd="sng" w="9525">
            <a:solidFill>
              <a:srgbClr val="EFEFEF"/>
            </a:solidFill>
            <a:prstDash val="solid"/>
            <a:round/>
            <a:headEnd len="sm" w="sm" type="none"/>
            <a:tailEnd len="sm" w="sm" type="none"/>
          </a:ln>
        </p:spPr>
      </p:cxnSp>
      <p:cxnSp>
        <p:nvCxnSpPr>
          <p:cNvPr id="1141" name="Google Shape;1141;p35"/>
          <p:cNvCxnSpPr/>
          <p:nvPr/>
        </p:nvCxnSpPr>
        <p:spPr>
          <a:xfrm rot="10800000">
            <a:off x="5998400" y="1215979"/>
            <a:ext cx="0" cy="1471800"/>
          </a:xfrm>
          <a:prstGeom prst="straightConnector1">
            <a:avLst/>
          </a:prstGeom>
          <a:noFill/>
          <a:ln cap="flat" cmpd="sng" w="9525">
            <a:solidFill>
              <a:srgbClr val="EFEFEF"/>
            </a:solidFill>
            <a:prstDash val="solid"/>
            <a:round/>
            <a:headEnd len="sm" w="sm" type="none"/>
            <a:tailEnd len="sm" w="sm" type="none"/>
          </a:ln>
        </p:spPr>
      </p:cxnSp>
      <p:cxnSp>
        <p:nvCxnSpPr>
          <p:cNvPr id="1142" name="Google Shape;1142;p35"/>
          <p:cNvCxnSpPr/>
          <p:nvPr/>
        </p:nvCxnSpPr>
        <p:spPr>
          <a:xfrm rot="10800000">
            <a:off x="3053675" y="2873610"/>
            <a:ext cx="0" cy="1881600"/>
          </a:xfrm>
          <a:prstGeom prst="straightConnector1">
            <a:avLst/>
          </a:prstGeom>
          <a:noFill/>
          <a:ln cap="flat" cmpd="sng" w="9525">
            <a:solidFill>
              <a:srgbClr val="EFEFEF"/>
            </a:solidFill>
            <a:prstDash val="solid"/>
            <a:round/>
            <a:headEnd len="sm" w="sm" type="none"/>
            <a:tailEnd len="sm" w="sm" type="none"/>
          </a:ln>
        </p:spPr>
      </p:cxnSp>
      <p:cxnSp>
        <p:nvCxnSpPr>
          <p:cNvPr id="1143" name="Google Shape;1143;p35"/>
          <p:cNvCxnSpPr/>
          <p:nvPr/>
        </p:nvCxnSpPr>
        <p:spPr>
          <a:xfrm rot="10800000">
            <a:off x="5998400" y="2849002"/>
            <a:ext cx="0" cy="1881600"/>
          </a:xfrm>
          <a:prstGeom prst="straightConnector1">
            <a:avLst/>
          </a:prstGeom>
          <a:noFill/>
          <a:ln cap="flat" cmpd="sng" w="9525">
            <a:solidFill>
              <a:srgbClr val="EFEFEF"/>
            </a:solidFill>
            <a:prstDash val="solid"/>
            <a:round/>
            <a:headEnd len="sm" w="sm" type="none"/>
            <a:tailEnd len="sm" w="sm" type="none"/>
          </a:ln>
        </p:spPr>
      </p:cxnSp>
      <p:sp>
        <p:nvSpPr>
          <p:cNvPr id="1144" name="Google Shape;1144;p35"/>
          <p:cNvSpPr txBox="1"/>
          <p:nvPr/>
        </p:nvSpPr>
        <p:spPr>
          <a:xfrm>
            <a:off x="8041506" y="1486925"/>
            <a:ext cx="873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145" name="Google Shape;1145;p35"/>
          <p:cNvSpPr txBox="1"/>
          <p:nvPr/>
        </p:nvSpPr>
        <p:spPr>
          <a:xfrm>
            <a:off x="1743423" y="479945"/>
            <a:ext cx="13212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45m 40s</a:t>
            </a:r>
            <a:endParaRPr b="0" i="0" sz="8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Avg. Time Spent in Buy</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146" name="Google Shape;1146;p35"/>
          <p:cNvSpPr txBox="1"/>
          <p:nvPr/>
        </p:nvSpPr>
        <p:spPr>
          <a:xfrm>
            <a:off x="3193763" y="475036"/>
            <a:ext cx="1011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66</a:t>
            </a:r>
            <a:endParaRPr b="0" i="0" sz="2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Created Plans</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1147" name="Google Shape;1147;p35"/>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1148" name="Google Shape;1148;p35"/>
          <p:cNvSpPr txBox="1"/>
          <p:nvPr/>
        </p:nvSpPr>
        <p:spPr>
          <a:xfrm>
            <a:off x="4046588" y="475563"/>
            <a:ext cx="1011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26</a:t>
            </a:r>
            <a:endParaRPr b="0" i="0" sz="2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Run Plans</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149" name="Google Shape;1149;p35"/>
          <p:cNvSpPr txBox="1"/>
          <p:nvPr/>
        </p:nvSpPr>
        <p:spPr>
          <a:xfrm>
            <a:off x="4788188" y="474451"/>
            <a:ext cx="1011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379</a:t>
            </a:r>
            <a:endParaRPr b="0" i="0" sz="2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Explored Plans</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1150" name="Google Shape;1150;p35"/>
          <p:cNvCxnSpPr/>
          <p:nvPr/>
        </p:nvCxnSpPr>
        <p:spPr>
          <a:xfrm rot="10800000">
            <a:off x="3048571" y="664375"/>
            <a:ext cx="0" cy="408900"/>
          </a:xfrm>
          <a:prstGeom prst="straightConnector1">
            <a:avLst/>
          </a:prstGeom>
          <a:noFill/>
          <a:ln cap="flat" cmpd="sng" w="9525">
            <a:solidFill>
              <a:srgbClr val="EFEFEF"/>
            </a:solidFill>
            <a:prstDash val="solid"/>
            <a:round/>
            <a:headEnd len="sm" w="sm" type="none"/>
            <a:tailEnd len="sm" w="sm" type="none"/>
          </a:ln>
        </p:spPr>
      </p:cxnSp>
      <p:sp>
        <p:nvSpPr>
          <p:cNvPr id="1151" name="Google Shape;1151;p35"/>
          <p:cNvSpPr txBox="1"/>
          <p:nvPr/>
        </p:nvSpPr>
        <p:spPr>
          <a:xfrm>
            <a:off x="389725" y="484425"/>
            <a:ext cx="14877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49 </a:t>
            </a:r>
            <a:r>
              <a:rPr b="0" i="0" lang="en" sz="1200" u="none" cap="none" strike="noStrike">
                <a:solidFill>
                  <a:schemeClr val="dk1"/>
                </a:solidFill>
                <a:latin typeface="Roboto Light"/>
                <a:ea typeface="Roboto Light"/>
                <a:cs typeface="Roboto Light"/>
                <a:sym typeface="Roboto Light"/>
              </a:rPr>
              <a:t>/ 12</a:t>
            </a:r>
            <a:r>
              <a:rPr b="0" i="0" lang="en" sz="900" u="none" cap="none" strike="noStrike">
                <a:solidFill>
                  <a:schemeClr val="dk1"/>
                </a:solidFill>
                <a:latin typeface="Roboto Light"/>
                <a:ea typeface="Roboto Light"/>
                <a:cs typeface="Roboto Light"/>
                <a:sym typeface="Roboto Light"/>
              </a:rPr>
              <a:t> / 4</a:t>
            </a:r>
            <a:endParaRPr b="0" i="0" sz="1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Total Users / Active / 1st-time Active</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152" name="Google Shape;1152;p35"/>
          <p:cNvSpPr txBox="1"/>
          <p:nvPr/>
        </p:nvSpPr>
        <p:spPr>
          <a:xfrm>
            <a:off x="302075" y="4898575"/>
            <a:ext cx="5910900" cy="20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777777"/>
                </a:solidFill>
                <a:latin typeface="Roboto Medium"/>
                <a:ea typeface="Roboto Medium"/>
                <a:cs typeface="Roboto Medium"/>
                <a:sym typeface="Roboto Medium"/>
              </a:rPr>
              <a:t>* September 2021 data was impacted by a Pendo data collection issue that caused an eight day blackout.</a:t>
            </a:r>
            <a:endParaRPr b="0" i="1"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Roboto"/>
              <a:ea typeface="Roboto"/>
              <a:cs typeface="Roboto"/>
              <a:sym typeface="Roboto"/>
            </a:endParaRPr>
          </a:p>
        </p:txBody>
      </p:sp>
      <p:pic>
        <p:nvPicPr>
          <p:cNvPr id="1153" name="Google Shape;1153;p35" title="Chart"/>
          <p:cNvPicPr preferRelativeResize="0"/>
          <p:nvPr/>
        </p:nvPicPr>
        <p:blipFill rotWithShape="1">
          <a:blip r:embed="rId5">
            <a:alphaModFix/>
          </a:blip>
          <a:srcRect b="0" l="0" r="0" t="0"/>
          <a:stretch/>
        </p:blipFill>
        <p:spPr>
          <a:xfrm>
            <a:off x="395724" y="1458249"/>
            <a:ext cx="2592926" cy="1250397"/>
          </a:xfrm>
          <a:prstGeom prst="rect">
            <a:avLst/>
          </a:prstGeom>
          <a:noFill/>
          <a:ln>
            <a:noFill/>
          </a:ln>
        </p:spPr>
      </p:pic>
      <p:pic>
        <p:nvPicPr>
          <p:cNvPr id="1154" name="Google Shape;1154;p35" title="Chart"/>
          <p:cNvPicPr preferRelativeResize="0"/>
          <p:nvPr/>
        </p:nvPicPr>
        <p:blipFill rotWithShape="1">
          <a:blip r:embed="rId6">
            <a:alphaModFix/>
          </a:blip>
          <a:srcRect b="0" l="0" r="0" t="0"/>
          <a:stretch/>
        </p:blipFill>
        <p:spPr>
          <a:xfrm>
            <a:off x="3197074" y="1458249"/>
            <a:ext cx="2592925" cy="1181436"/>
          </a:xfrm>
          <a:prstGeom prst="rect">
            <a:avLst/>
          </a:prstGeom>
          <a:noFill/>
          <a:ln>
            <a:noFill/>
          </a:ln>
        </p:spPr>
      </p:pic>
      <p:pic>
        <p:nvPicPr>
          <p:cNvPr id="1155" name="Google Shape;1155;p35" title="Chart"/>
          <p:cNvPicPr preferRelativeResize="0"/>
          <p:nvPr/>
        </p:nvPicPr>
        <p:blipFill rotWithShape="1">
          <a:blip r:embed="rId7">
            <a:alphaModFix/>
          </a:blip>
          <a:srcRect b="0" l="0" r="0" t="0"/>
          <a:stretch/>
        </p:blipFill>
        <p:spPr>
          <a:xfrm>
            <a:off x="6078649" y="1458252"/>
            <a:ext cx="2592925" cy="1181422"/>
          </a:xfrm>
          <a:prstGeom prst="rect">
            <a:avLst/>
          </a:prstGeom>
          <a:noFill/>
          <a:ln>
            <a:noFill/>
          </a:ln>
        </p:spPr>
      </p:pic>
      <p:sp>
        <p:nvSpPr>
          <p:cNvPr id="1156" name="Google Shape;1156;p3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1157" name="Google Shape;1157;p3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9.00 / 10</a:t>
            </a:r>
            <a:endParaRPr b="1" i="0" sz="600" u="none" cap="none" strike="noStrike">
              <a:solidFill>
                <a:schemeClr val="accent5"/>
              </a:solidFill>
              <a:latin typeface="Roboto"/>
              <a:ea typeface="Roboto"/>
              <a:cs typeface="Roboto"/>
              <a:sym typeface="Roboto"/>
            </a:endParaRPr>
          </a:p>
        </p:txBody>
      </p:sp>
      <p:sp>
        <p:nvSpPr>
          <p:cNvPr id="1158" name="Google Shape;1158;p3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1159" name="Google Shape;1159;p3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9.50 / 10</a:t>
            </a:r>
            <a:endParaRPr b="1" i="0" sz="600" u="none" cap="none" strike="noStrike">
              <a:solidFill>
                <a:schemeClr val="accent5"/>
              </a:solidFill>
              <a:latin typeface="Roboto"/>
              <a:ea typeface="Roboto"/>
              <a:cs typeface="Roboto"/>
              <a:sym typeface="Roboto"/>
            </a:endParaRPr>
          </a:p>
        </p:txBody>
      </p:sp>
      <p:sp>
        <p:nvSpPr>
          <p:cNvPr id="1160" name="Google Shape;1160;p3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1161" name="Google Shape;1161;p3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1162" name="Google Shape;1162;p3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1163" name="Google Shape;1163;p3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1164" name="Google Shape;1164;p3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1165" name="Google Shape;1165;p3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9.67 / 10</a:t>
            </a:r>
            <a:endParaRPr b="1" i="0" sz="600" u="none" cap="none" strike="noStrike">
              <a:solidFill>
                <a:schemeClr val="accent5"/>
              </a:solidFill>
              <a:latin typeface="Roboto"/>
              <a:ea typeface="Roboto"/>
              <a:cs typeface="Roboto"/>
              <a:sym typeface="Roboto"/>
            </a:endParaRPr>
          </a:p>
        </p:txBody>
      </p:sp>
      <p:sp>
        <p:nvSpPr>
          <p:cNvPr id="1166" name="Google Shape;1166;p3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1167" name="Google Shape;1167;p3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9.25 / 10</a:t>
            </a:r>
            <a:endParaRPr b="1" i="0" sz="600" u="none" cap="none" strike="noStrike">
              <a:solidFill>
                <a:schemeClr val="accent5"/>
              </a:solidFill>
              <a:latin typeface="Roboto"/>
              <a:ea typeface="Roboto"/>
              <a:cs typeface="Roboto"/>
              <a:sym typeface="Roboto"/>
            </a:endParaRPr>
          </a:p>
        </p:txBody>
      </p:sp>
      <p:sp>
        <p:nvSpPr>
          <p:cNvPr id="1168" name="Google Shape;1168;p3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1169" name="Google Shape;1169;p3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1170" name="Google Shape;1170;p35"/>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8.00 / 10</a:t>
            </a:r>
            <a:endParaRPr b="1" i="0" sz="600" u="none" cap="none" strike="noStrike">
              <a:solidFill>
                <a:schemeClr val="accent5"/>
              </a:solidFill>
              <a:latin typeface="Roboto"/>
              <a:ea typeface="Roboto"/>
              <a:cs typeface="Roboto"/>
              <a:sym typeface="Roboto"/>
            </a:endParaRPr>
          </a:p>
        </p:txBody>
      </p:sp>
      <p:sp>
        <p:nvSpPr>
          <p:cNvPr id="1171" name="Google Shape;1171;p35"/>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36"/>
          <p:cNvSpPr txBox="1"/>
          <p:nvPr/>
        </p:nvSpPr>
        <p:spPr>
          <a:xfrm>
            <a:off x="374325" y="2826775"/>
            <a:ext cx="46095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Cross Platform Plans Launched by Hold Co.: External Clients vs. Platform Solutions Team</a:t>
            </a:r>
            <a:endParaRPr b="0" i="0" sz="800" u="none" cap="none" strike="noStrike">
              <a:solidFill>
                <a:srgbClr val="000000"/>
              </a:solidFill>
              <a:latin typeface="Roboto"/>
              <a:ea typeface="Roboto"/>
              <a:cs typeface="Roboto"/>
              <a:sym typeface="Roboto"/>
            </a:endParaRPr>
          </a:p>
        </p:txBody>
      </p:sp>
      <p:sp>
        <p:nvSpPr>
          <p:cNvPr id="1177" name="Google Shape;1177;p36"/>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178" name="Google Shape;1178;p36"/>
          <p:cNvSpPr txBox="1"/>
          <p:nvPr/>
        </p:nvSpPr>
        <p:spPr>
          <a:xfrm>
            <a:off x="833725" y="114575"/>
            <a:ext cx="63033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Cross Platform Plan – External Clients vs. Platform Solutions</a:t>
            </a:r>
            <a:endParaRPr b="0" i="0" sz="1800" u="none" cap="none" strike="noStrike">
              <a:solidFill>
                <a:srgbClr val="000000"/>
              </a:solidFill>
              <a:latin typeface="Roboto Light"/>
              <a:ea typeface="Roboto Light"/>
              <a:cs typeface="Roboto Light"/>
              <a:sym typeface="Roboto Light"/>
            </a:endParaRPr>
          </a:p>
        </p:txBody>
      </p:sp>
      <p:cxnSp>
        <p:nvCxnSpPr>
          <p:cNvPr id="1179" name="Google Shape;1179;p36"/>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1180" name="Google Shape;1180;p36"/>
          <p:cNvSpPr txBox="1"/>
          <p:nvPr/>
        </p:nvSpPr>
        <p:spPr>
          <a:xfrm>
            <a:off x="374325" y="954821"/>
            <a:ext cx="620100" cy="1736100"/>
          </a:xfrm>
          <a:prstGeom prst="rect">
            <a:avLst/>
          </a:prstGeom>
          <a:noFill/>
          <a:ln>
            <a:noFill/>
          </a:ln>
        </p:spPr>
        <p:txBody>
          <a:bodyPr anchorCtr="0" anchor="t" bIns="91425" lIns="91425" spcFirstLastPara="1" rIns="91425" wrap="square" tIns="91425">
            <a:spAutoFit/>
          </a:bodyPr>
          <a:lstStyle/>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Aug ‘21</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Sep ‘21</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Oct ‘21</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Nov ‘21</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Dec ‘21</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Jan ‘22</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Feb ‘22</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Mar ‘22</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Apr ‘22</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May ‘22</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Jun ‘22</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Jul ‘22</a:t>
            </a:r>
            <a:endParaRPr b="1" i="0" sz="400" u="none" cap="none" strike="noStrike">
              <a:solidFill>
                <a:srgbClr val="000000"/>
              </a:solidFill>
              <a:latin typeface="Roboto"/>
              <a:ea typeface="Roboto"/>
              <a:cs typeface="Roboto"/>
              <a:sym typeface="Roboto"/>
            </a:endParaRPr>
          </a:p>
        </p:txBody>
      </p:sp>
      <p:sp>
        <p:nvSpPr>
          <p:cNvPr id="1181" name="Google Shape;1181;p36"/>
          <p:cNvSpPr txBox="1"/>
          <p:nvPr/>
        </p:nvSpPr>
        <p:spPr>
          <a:xfrm>
            <a:off x="3752349" y="942863"/>
            <a:ext cx="407700" cy="17361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Aug ‘22</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Sep ‘22</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Oct ‘22</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Nov ‘22</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Dec ‘22</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Jan ‘23</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Feb ‘23</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Mar ‘23</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Apr ‘23</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May ‘23</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Jun ‘23</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Jul ‘23</a:t>
            </a:r>
            <a:endParaRPr b="1" i="0" sz="400" u="none" cap="none" strike="noStrike">
              <a:solidFill>
                <a:srgbClr val="000000"/>
              </a:solidFill>
              <a:latin typeface="Roboto"/>
              <a:ea typeface="Roboto"/>
              <a:cs typeface="Roboto"/>
              <a:sym typeface="Roboto"/>
            </a:endParaRPr>
          </a:p>
        </p:txBody>
      </p:sp>
      <p:sp>
        <p:nvSpPr>
          <p:cNvPr id="1182" name="Google Shape;1182;p36"/>
          <p:cNvSpPr txBox="1"/>
          <p:nvPr/>
        </p:nvSpPr>
        <p:spPr>
          <a:xfrm>
            <a:off x="2255959" y="2535915"/>
            <a:ext cx="2004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0</a:t>
            </a:r>
            <a:endParaRPr b="0" i="0" sz="400" u="none" cap="none" strike="noStrike">
              <a:solidFill>
                <a:srgbClr val="000000"/>
              </a:solidFill>
              <a:latin typeface="Roboto"/>
              <a:ea typeface="Roboto"/>
              <a:cs typeface="Roboto"/>
              <a:sym typeface="Roboto"/>
            </a:endParaRPr>
          </a:p>
        </p:txBody>
      </p:sp>
      <p:sp>
        <p:nvSpPr>
          <p:cNvPr id="1183" name="Google Shape;1183;p36"/>
          <p:cNvSpPr txBox="1"/>
          <p:nvPr/>
        </p:nvSpPr>
        <p:spPr>
          <a:xfrm>
            <a:off x="1529966" y="2535912"/>
            <a:ext cx="2718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100</a:t>
            </a:r>
            <a:endParaRPr b="0" i="0" sz="400" u="none" cap="none" strike="noStrike">
              <a:solidFill>
                <a:srgbClr val="000000"/>
              </a:solidFill>
              <a:latin typeface="Roboto"/>
              <a:ea typeface="Roboto"/>
              <a:cs typeface="Roboto"/>
              <a:sym typeface="Roboto"/>
            </a:endParaRPr>
          </a:p>
        </p:txBody>
      </p:sp>
      <p:sp>
        <p:nvSpPr>
          <p:cNvPr id="1184" name="Google Shape;1184;p36"/>
          <p:cNvSpPr txBox="1"/>
          <p:nvPr/>
        </p:nvSpPr>
        <p:spPr>
          <a:xfrm>
            <a:off x="2898550" y="2535900"/>
            <a:ext cx="3027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100</a:t>
            </a:r>
            <a:endParaRPr b="0" i="0" sz="400" u="none" cap="none" strike="noStrike">
              <a:solidFill>
                <a:srgbClr val="000000"/>
              </a:solidFill>
              <a:latin typeface="Roboto"/>
              <a:ea typeface="Roboto"/>
              <a:cs typeface="Roboto"/>
              <a:sym typeface="Roboto"/>
            </a:endParaRPr>
          </a:p>
        </p:txBody>
      </p:sp>
      <p:sp>
        <p:nvSpPr>
          <p:cNvPr id="1185" name="Google Shape;1185;p36"/>
          <p:cNvSpPr txBox="1"/>
          <p:nvPr/>
        </p:nvSpPr>
        <p:spPr>
          <a:xfrm>
            <a:off x="3590587" y="2535900"/>
            <a:ext cx="3747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200</a:t>
            </a:r>
            <a:endParaRPr b="0" i="0" sz="400" u="none" cap="none" strike="noStrike">
              <a:solidFill>
                <a:srgbClr val="000000"/>
              </a:solidFill>
              <a:latin typeface="Roboto"/>
              <a:ea typeface="Roboto"/>
              <a:cs typeface="Roboto"/>
              <a:sym typeface="Roboto"/>
            </a:endParaRPr>
          </a:p>
        </p:txBody>
      </p:sp>
      <p:sp>
        <p:nvSpPr>
          <p:cNvPr id="1186" name="Google Shape;1186;p36"/>
          <p:cNvSpPr txBox="1"/>
          <p:nvPr/>
        </p:nvSpPr>
        <p:spPr>
          <a:xfrm>
            <a:off x="846432" y="2535912"/>
            <a:ext cx="3192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200</a:t>
            </a:r>
            <a:endParaRPr b="0" i="0" sz="400" u="none" cap="none" strike="noStrike">
              <a:solidFill>
                <a:srgbClr val="000000"/>
              </a:solidFill>
              <a:latin typeface="Roboto"/>
              <a:ea typeface="Roboto"/>
              <a:cs typeface="Roboto"/>
              <a:sym typeface="Roboto"/>
            </a:endParaRPr>
          </a:p>
        </p:txBody>
      </p:sp>
      <p:sp>
        <p:nvSpPr>
          <p:cNvPr id="1187" name="Google Shape;1187;p36"/>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1188" name="Google Shape;1188;p36"/>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7.00 / 10</a:t>
            </a:r>
            <a:endParaRPr b="1" i="0" sz="600" u="none" cap="none" strike="noStrike">
              <a:solidFill>
                <a:schemeClr val="accent5"/>
              </a:solidFill>
              <a:latin typeface="Roboto"/>
              <a:ea typeface="Roboto"/>
              <a:cs typeface="Roboto"/>
              <a:sym typeface="Roboto"/>
            </a:endParaRPr>
          </a:p>
        </p:txBody>
      </p:sp>
      <p:cxnSp>
        <p:nvCxnSpPr>
          <p:cNvPr id="1189" name="Google Shape;1189;p36"/>
          <p:cNvCxnSpPr/>
          <p:nvPr/>
        </p:nvCxnSpPr>
        <p:spPr>
          <a:xfrm rot="10800000">
            <a:off x="4572000" y="904380"/>
            <a:ext cx="0" cy="1767300"/>
          </a:xfrm>
          <a:prstGeom prst="straightConnector1">
            <a:avLst/>
          </a:prstGeom>
          <a:noFill/>
          <a:ln cap="flat" cmpd="sng" w="9525">
            <a:solidFill>
              <a:srgbClr val="EFEFEF"/>
            </a:solidFill>
            <a:prstDash val="solid"/>
            <a:round/>
            <a:headEnd len="sm" w="sm" type="none"/>
            <a:tailEnd len="sm" w="sm" type="none"/>
          </a:ln>
        </p:spPr>
      </p:cxnSp>
      <p:sp>
        <p:nvSpPr>
          <p:cNvPr id="1190" name="Google Shape;1190;p36"/>
          <p:cNvSpPr txBox="1"/>
          <p:nvPr/>
        </p:nvSpPr>
        <p:spPr>
          <a:xfrm>
            <a:off x="374324" y="614375"/>
            <a:ext cx="35382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External Clients: </a:t>
            </a:r>
            <a:r>
              <a:rPr b="0" i="0" lang="en" sz="800" u="none" cap="none" strike="noStrike">
                <a:solidFill>
                  <a:schemeClr val="dk1"/>
                </a:solidFill>
                <a:latin typeface="Roboto"/>
                <a:ea typeface="Roboto"/>
                <a:cs typeface="Roboto"/>
                <a:sym typeface="Roboto"/>
              </a:rPr>
              <a:t>Cross Platform Plans Launched </a:t>
            </a:r>
            <a:r>
              <a:rPr b="0" i="0" lang="en" sz="800" u="none" cap="none" strike="noStrike">
                <a:solidFill>
                  <a:srgbClr val="000000"/>
                </a:solidFill>
                <a:latin typeface="Roboto"/>
                <a:ea typeface="Roboto"/>
                <a:cs typeface="Roboto"/>
                <a:sym typeface="Roboto"/>
              </a:rPr>
              <a:t>vs. Abandoned (YoY)</a:t>
            </a:r>
            <a:endParaRPr b="0" i="0" sz="800" u="none" cap="none" strike="noStrike">
              <a:solidFill>
                <a:srgbClr val="000000"/>
              </a:solidFill>
              <a:latin typeface="Roboto"/>
              <a:ea typeface="Roboto"/>
              <a:cs typeface="Roboto"/>
              <a:sym typeface="Roboto"/>
            </a:endParaRPr>
          </a:p>
        </p:txBody>
      </p:sp>
      <p:sp>
        <p:nvSpPr>
          <p:cNvPr id="1191" name="Google Shape;1191;p36"/>
          <p:cNvSpPr txBox="1"/>
          <p:nvPr/>
        </p:nvSpPr>
        <p:spPr>
          <a:xfrm>
            <a:off x="4755272" y="614375"/>
            <a:ext cx="43434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Cross Platform Plans Launched</a:t>
            </a:r>
            <a:r>
              <a:rPr b="0" i="0" lang="en" sz="800" u="none" cap="none" strike="noStrike">
                <a:solidFill>
                  <a:srgbClr val="000000"/>
                </a:solidFill>
                <a:latin typeface="Roboto"/>
                <a:ea typeface="Roboto"/>
                <a:cs typeface="Roboto"/>
                <a:sym typeface="Roboto"/>
              </a:rPr>
              <a:t>: External Clients vs. Platform Solutions Team</a:t>
            </a:r>
            <a:endParaRPr b="0" i="0" sz="800" u="none" cap="none" strike="noStrike">
              <a:solidFill>
                <a:srgbClr val="000000"/>
              </a:solidFill>
              <a:latin typeface="Roboto"/>
              <a:ea typeface="Roboto"/>
              <a:cs typeface="Roboto"/>
              <a:sym typeface="Roboto"/>
            </a:endParaRPr>
          </a:p>
        </p:txBody>
      </p:sp>
      <p:cxnSp>
        <p:nvCxnSpPr>
          <p:cNvPr id="1192" name="Google Shape;1192;p36"/>
          <p:cNvCxnSpPr/>
          <p:nvPr/>
        </p:nvCxnSpPr>
        <p:spPr>
          <a:xfrm>
            <a:off x="406625" y="2826774"/>
            <a:ext cx="8546400" cy="0"/>
          </a:xfrm>
          <a:prstGeom prst="straightConnector1">
            <a:avLst/>
          </a:prstGeom>
          <a:noFill/>
          <a:ln cap="flat" cmpd="sng" w="9525">
            <a:solidFill>
              <a:srgbClr val="EFEFEF"/>
            </a:solidFill>
            <a:prstDash val="solid"/>
            <a:round/>
            <a:headEnd len="sm" w="sm" type="none"/>
            <a:tailEnd len="sm" w="sm" type="none"/>
          </a:ln>
        </p:spPr>
      </p:cxnSp>
      <p:sp>
        <p:nvSpPr>
          <p:cNvPr id="1193" name="Google Shape;1193;p36"/>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6.56 / 10</a:t>
            </a:r>
            <a:endParaRPr b="1" i="0" sz="600" u="none" cap="none" strike="noStrike">
              <a:solidFill>
                <a:schemeClr val="accent5"/>
              </a:solidFill>
              <a:latin typeface="Roboto"/>
              <a:ea typeface="Roboto"/>
              <a:cs typeface="Roboto"/>
              <a:sym typeface="Roboto"/>
            </a:endParaRPr>
          </a:p>
        </p:txBody>
      </p:sp>
      <p:sp>
        <p:nvSpPr>
          <p:cNvPr id="1194" name="Google Shape;1194;p36"/>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1195" name="Google Shape;1195;p36"/>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6.05 / 10</a:t>
            </a:r>
            <a:endParaRPr b="1" i="0" sz="600" u="none" cap="none" strike="noStrike">
              <a:solidFill>
                <a:schemeClr val="accent5"/>
              </a:solidFill>
              <a:latin typeface="Roboto"/>
              <a:ea typeface="Roboto"/>
              <a:cs typeface="Roboto"/>
              <a:sym typeface="Roboto"/>
            </a:endParaRPr>
          </a:p>
        </p:txBody>
      </p:sp>
      <p:sp>
        <p:nvSpPr>
          <p:cNvPr id="1196" name="Google Shape;1196;p36"/>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1197" name="Google Shape;1197;p36"/>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1198" name="Google Shape;1198;p36"/>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7.06 / 10</a:t>
            </a:r>
            <a:endParaRPr b="1" i="0" sz="600" u="none" cap="none" strike="noStrike">
              <a:solidFill>
                <a:schemeClr val="accent5"/>
              </a:solidFill>
              <a:latin typeface="Roboto"/>
              <a:ea typeface="Roboto"/>
              <a:cs typeface="Roboto"/>
              <a:sym typeface="Roboto"/>
            </a:endParaRPr>
          </a:p>
        </p:txBody>
      </p:sp>
      <p:sp>
        <p:nvSpPr>
          <p:cNvPr id="1199" name="Google Shape;1199;p36"/>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1200" name="Google Shape;1200;p36"/>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1201" name="Google Shape;1201;p36"/>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7.24 / 10</a:t>
            </a:r>
            <a:endParaRPr b="1" i="0" sz="600" u="none" cap="none" strike="noStrike">
              <a:solidFill>
                <a:schemeClr val="accent5"/>
              </a:solidFill>
              <a:latin typeface="Roboto"/>
              <a:ea typeface="Roboto"/>
              <a:cs typeface="Roboto"/>
              <a:sym typeface="Roboto"/>
            </a:endParaRPr>
          </a:p>
        </p:txBody>
      </p:sp>
      <p:sp>
        <p:nvSpPr>
          <p:cNvPr id="1202" name="Google Shape;1202;p36"/>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1203" name="Google Shape;1203;p36"/>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pic>
        <p:nvPicPr>
          <p:cNvPr id="1204" name="Google Shape;1204;p36" title="Chart"/>
          <p:cNvPicPr preferRelativeResize="0"/>
          <p:nvPr/>
        </p:nvPicPr>
        <p:blipFill rotWithShape="1">
          <a:blip r:embed="rId3">
            <a:alphaModFix/>
          </a:blip>
          <a:srcRect b="6462" l="5258" r="0" t="3898"/>
          <a:stretch/>
        </p:blipFill>
        <p:spPr>
          <a:xfrm>
            <a:off x="994425" y="942875"/>
            <a:ext cx="2815576" cy="1691274"/>
          </a:xfrm>
          <a:prstGeom prst="rect">
            <a:avLst/>
          </a:prstGeom>
          <a:noFill/>
          <a:ln>
            <a:noFill/>
          </a:ln>
        </p:spPr>
      </p:pic>
      <p:pic>
        <p:nvPicPr>
          <p:cNvPr id="1205" name="Google Shape;1205;p36" title="Chart"/>
          <p:cNvPicPr preferRelativeResize="0"/>
          <p:nvPr/>
        </p:nvPicPr>
        <p:blipFill rotWithShape="1">
          <a:blip r:embed="rId4">
            <a:alphaModFix/>
          </a:blip>
          <a:srcRect b="0" l="0" r="0" t="0"/>
          <a:stretch/>
        </p:blipFill>
        <p:spPr>
          <a:xfrm>
            <a:off x="4983950" y="942875"/>
            <a:ext cx="3648904" cy="1831375"/>
          </a:xfrm>
          <a:prstGeom prst="rect">
            <a:avLst/>
          </a:prstGeom>
          <a:noFill/>
          <a:ln>
            <a:noFill/>
          </a:ln>
        </p:spPr>
      </p:pic>
      <p:pic>
        <p:nvPicPr>
          <p:cNvPr id="1206" name="Google Shape;1206;p36" title="Chart"/>
          <p:cNvPicPr preferRelativeResize="0"/>
          <p:nvPr/>
        </p:nvPicPr>
        <p:blipFill rotWithShape="1">
          <a:blip r:embed="rId5">
            <a:alphaModFix/>
          </a:blip>
          <a:srcRect b="7139" l="0" r="0" t="0"/>
          <a:stretch/>
        </p:blipFill>
        <p:spPr>
          <a:xfrm>
            <a:off x="461100" y="3115025"/>
            <a:ext cx="8307502" cy="1939825"/>
          </a:xfrm>
          <a:prstGeom prst="rect">
            <a:avLst/>
          </a:prstGeom>
          <a:noFill/>
          <a:ln>
            <a:noFill/>
          </a:ln>
        </p:spPr>
      </p:pic>
      <p:sp>
        <p:nvSpPr>
          <p:cNvPr id="1207" name="Google Shape;1207;p36"/>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1208" name="Google Shape;1208;p36"/>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9.67 / 10</a:t>
            </a:r>
            <a:endParaRPr b="1" i="0" sz="600" u="none" cap="none" strike="noStrike">
              <a:solidFill>
                <a:schemeClr val="accent5"/>
              </a:solidFill>
              <a:latin typeface="Roboto"/>
              <a:ea typeface="Roboto"/>
              <a:cs typeface="Roboto"/>
              <a:sym typeface="Roboto"/>
            </a:endParaRPr>
          </a:p>
        </p:txBody>
      </p:sp>
      <p:sp>
        <p:nvSpPr>
          <p:cNvPr id="1209" name="Google Shape;1209;p36"/>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1210" name="Google Shape;1210;p36"/>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9.25 / 10</a:t>
            </a:r>
            <a:endParaRPr b="1" i="0" sz="600" u="none" cap="none" strike="noStrike">
              <a:solidFill>
                <a:schemeClr val="accent5"/>
              </a:solidFill>
              <a:latin typeface="Roboto"/>
              <a:ea typeface="Roboto"/>
              <a:cs typeface="Roboto"/>
              <a:sym typeface="Roboto"/>
            </a:endParaRPr>
          </a:p>
        </p:txBody>
      </p:sp>
      <p:sp>
        <p:nvSpPr>
          <p:cNvPr id="1211" name="Google Shape;1211;p36"/>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1212" name="Google Shape;1212;p36"/>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1213" name="Google Shape;1213;p36"/>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8.00 / 10</a:t>
            </a:r>
            <a:endParaRPr b="1" i="0" sz="600" u="none" cap="none" strike="noStrike">
              <a:solidFill>
                <a:schemeClr val="accent5"/>
              </a:solidFill>
              <a:latin typeface="Roboto"/>
              <a:ea typeface="Roboto"/>
              <a:cs typeface="Roboto"/>
              <a:sym typeface="Roboto"/>
            </a:endParaRPr>
          </a:p>
        </p:txBody>
      </p:sp>
      <p:sp>
        <p:nvSpPr>
          <p:cNvPr id="1214" name="Google Shape;1214;p36"/>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37"/>
          <p:cNvSpPr txBox="1"/>
          <p:nvPr>
            <p:ph idx="12" type="sldNum"/>
          </p:nvPr>
        </p:nvSpPr>
        <p:spPr>
          <a:xfrm>
            <a:off x="8455801" y="47129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220" name="Google Shape;1220;p37"/>
          <p:cNvSpPr txBox="1"/>
          <p:nvPr/>
        </p:nvSpPr>
        <p:spPr>
          <a:xfrm>
            <a:off x="833725" y="114575"/>
            <a:ext cx="46935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Cross Platform Plan: App Rating </a:t>
            </a:r>
            <a:endParaRPr b="0" i="0" sz="1800" u="none" cap="none" strike="noStrike">
              <a:solidFill>
                <a:srgbClr val="000000"/>
              </a:solidFill>
              <a:latin typeface="Roboto Light"/>
              <a:ea typeface="Roboto Light"/>
              <a:cs typeface="Roboto Light"/>
              <a:sym typeface="Roboto Light"/>
            </a:endParaRPr>
          </a:p>
        </p:txBody>
      </p:sp>
      <p:cxnSp>
        <p:nvCxnSpPr>
          <p:cNvPr id="1221" name="Google Shape;1221;p37"/>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cxnSp>
        <p:nvCxnSpPr>
          <p:cNvPr id="1222" name="Google Shape;1222;p37"/>
          <p:cNvCxnSpPr/>
          <p:nvPr/>
        </p:nvCxnSpPr>
        <p:spPr>
          <a:xfrm>
            <a:off x="406625" y="1150350"/>
            <a:ext cx="8546400" cy="0"/>
          </a:xfrm>
          <a:prstGeom prst="straightConnector1">
            <a:avLst/>
          </a:prstGeom>
          <a:noFill/>
          <a:ln cap="flat" cmpd="sng" w="9525">
            <a:solidFill>
              <a:srgbClr val="EFEFEF"/>
            </a:solidFill>
            <a:prstDash val="solid"/>
            <a:round/>
            <a:headEnd len="sm" w="sm" type="none"/>
            <a:tailEnd len="sm" w="sm" type="none"/>
          </a:ln>
        </p:spPr>
      </p:cxnSp>
      <p:sp>
        <p:nvSpPr>
          <p:cNvPr id="1223" name="Google Shape;1223;p37"/>
          <p:cNvSpPr/>
          <p:nvPr/>
        </p:nvSpPr>
        <p:spPr>
          <a:xfrm>
            <a:off x="781395" y="1785666"/>
            <a:ext cx="1290300" cy="1794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37"/>
          <p:cNvSpPr/>
          <p:nvPr/>
        </p:nvSpPr>
        <p:spPr>
          <a:xfrm>
            <a:off x="3123164" y="1785666"/>
            <a:ext cx="1290300" cy="1794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37"/>
          <p:cNvSpPr/>
          <p:nvPr/>
        </p:nvSpPr>
        <p:spPr>
          <a:xfrm>
            <a:off x="2071797" y="1785666"/>
            <a:ext cx="1051200" cy="17949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37"/>
          <p:cNvSpPr txBox="1"/>
          <p:nvPr/>
        </p:nvSpPr>
        <p:spPr>
          <a:xfrm>
            <a:off x="1590315" y="3653516"/>
            <a:ext cx="1864800" cy="22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999999"/>
                </a:solidFill>
                <a:latin typeface="Roboto"/>
                <a:ea typeface="Roboto"/>
                <a:cs typeface="Roboto"/>
                <a:sym typeface="Roboto"/>
              </a:rPr>
              <a:t>User Scores</a:t>
            </a:r>
            <a:endParaRPr b="0" i="0" sz="400" u="none" cap="none" strike="noStrike">
              <a:solidFill>
                <a:srgbClr val="999999"/>
              </a:solidFill>
              <a:latin typeface="Roboto"/>
              <a:ea typeface="Roboto"/>
              <a:cs typeface="Roboto"/>
              <a:sym typeface="Roboto"/>
            </a:endParaRPr>
          </a:p>
        </p:txBody>
      </p:sp>
      <p:sp>
        <p:nvSpPr>
          <p:cNvPr id="1227" name="Google Shape;1227;p37"/>
          <p:cNvSpPr txBox="1"/>
          <p:nvPr/>
        </p:nvSpPr>
        <p:spPr>
          <a:xfrm rot="-5400000">
            <a:off x="-575593" y="2605170"/>
            <a:ext cx="2126700" cy="22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999999"/>
                </a:solidFill>
                <a:latin typeface="Roboto"/>
                <a:ea typeface="Roboto"/>
                <a:cs typeface="Roboto"/>
                <a:sym typeface="Roboto"/>
              </a:rPr>
              <a:t>Avg  Daily Time Spent in App (Min.)</a:t>
            </a:r>
            <a:endParaRPr b="0" i="0" sz="400" u="none" cap="none" strike="noStrike">
              <a:solidFill>
                <a:srgbClr val="999999"/>
              </a:solidFill>
              <a:latin typeface="Roboto"/>
              <a:ea typeface="Roboto"/>
              <a:cs typeface="Roboto"/>
              <a:sym typeface="Roboto"/>
            </a:endParaRPr>
          </a:p>
        </p:txBody>
      </p:sp>
      <p:sp>
        <p:nvSpPr>
          <p:cNvPr id="1228" name="Google Shape;1228;p37"/>
          <p:cNvSpPr txBox="1"/>
          <p:nvPr/>
        </p:nvSpPr>
        <p:spPr>
          <a:xfrm>
            <a:off x="334800" y="4776725"/>
            <a:ext cx="7462200" cy="20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777777"/>
                </a:solidFill>
                <a:latin typeface="Roboto Medium"/>
                <a:ea typeface="Roboto Medium"/>
                <a:cs typeface="Roboto Medium"/>
                <a:sym typeface="Roboto Medium"/>
              </a:rPr>
              <a:t>Clients who performed a significant action (e.g., build an audience) or who visit screens within the app a minimum of 50 times are asked to answer the question  “On a scale of 0-10, how effective was the Audience app at helping you accomplish your goals.” </a:t>
            </a:r>
            <a:endParaRPr b="0" i="1" sz="600" u="none" cap="none" strike="noStrike">
              <a:solidFill>
                <a:srgbClr val="777777"/>
              </a:solidFill>
              <a:latin typeface="Roboto Medium"/>
              <a:ea typeface="Roboto Medium"/>
              <a:cs typeface="Roboto Medium"/>
              <a:sym typeface="Roboto Medium"/>
            </a:endParaRPr>
          </a:p>
        </p:txBody>
      </p:sp>
      <p:sp>
        <p:nvSpPr>
          <p:cNvPr id="1229" name="Google Shape;1229;p37"/>
          <p:cNvSpPr txBox="1"/>
          <p:nvPr/>
        </p:nvSpPr>
        <p:spPr>
          <a:xfrm>
            <a:off x="403375" y="484425"/>
            <a:ext cx="10188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8.00  </a:t>
            </a:r>
            <a:endParaRPr b="0" i="0" sz="2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6 Month Avg. Score</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1230" name="Google Shape;1230;p37"/>
          <p:cNvCxnSpPr/>
          <p:nvPr/>
        </p:nvCxnSpPr>
        <p:spPr>
          <a:xfrm rot="10800000">
            <a:off x="1378332" y="664375"/>
            <a:ext cx="0" cy="408900"/>
          </a:xfrm>
          <a:prstGeom prst="straightConnector1">
            <a:avLst/>
          </a:prstGeom>
          <a:noFill/>
          <a:ln cap="flat" cmpd="sng" w="9525">
            <a:solidFill>
              <a:srgbClr val="EFEFEF"/>
            </a:solidFill>
            <a:prstDash val="solid"/>
            <a:round/>
            <a:headEnd len="sm" w="sm" type="none"/>
            <a:tailEnd len="sm" w="sm" type="none"/>
          </a:ln>
        </p:spPr>
      </p:cxnSp>
      <p:sp>
        <p:nvSpPr>
          <p:cNvPr id="1231" name="Google Shape;1231;p37"/>
          <p:cNvSpPr txBox="1"/>
          <p:nvPr/>
        </p:nvSpPr>
        <p:spPr>
          <a:xfrm>
            <a:off x="1515620" y="1409497"/>
            <a:ext cx="2356800" cy="349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Cross Platform Plan App Scores (Sep - Feb)</a:t>
            </a:r>
            <a:endParaRPr b="0" i="0" sz="800" u="none" cap="none" strike="noStrike">
              <a:solidFill>
                <a:srgbClr val="000000"/>
              </a:solidFill>
              <a:latin typeface="Roboto"/>
              <a:ea typeface="Roboto"/>
              <a:cs typeface="Roboto"/>
              <a:sym typeface="Roboto"/>
            </a:endParaRPr>
          </a:p>
        </p:txBody>
      </p:sp>
      <p:sp>
        <p:nvSpPr>
          <p:cNvPr id="1232" name="Google Shape;1232;p3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1233" name="Google Shape;1233;p37"/>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8.00 / 10</a:t>
            </a:r>
            <a:endParaRPr b="1" i="0" sz="600" u="none" cap="none" strike="noStrike">
              <a:solidFill>
                <a:schemeClr val="accent5"/>
              </a:solidFill>
              <a:latin typeface="Roboto"/>
              <a:ea typeface="Roboto"/>
              <a:cs typeface="Roboto"/>
              <a:sym typeface="Roboto"/>
            </a:endParaRPr>
          </a:p>
        </p:txBody>
      </p:sp>
      <p:pic>
        <p:nvPicPr>
          <p:cNvPr id="1234" name="Google Shape;1234;p37"/>
          <p:cNvPicPr preferRelativeResize="0"/>
          <p:nvPr/>
        </p:nvPicPr>
        <p:blipFill rotWithShape="1">
          <a:blip r:embed="rId3">
            <a:alphaModFix/>
          </a:blip>
          <a:srcRect b="0" l="0" r="0" t="0"/>
          <a:stretch/>
        </p:blipFill>
        <p:spPr>
          <a:xfrm>
            <a:off x="535500" y="1637150"/>
            <a:ext cx="3974923" cy="2171600"/>
          </a:xfrm>
          <a:prstGeom prst="rect">
            <a:avLst/>
          </a:prstGeom>
          <a:noFill/>
          <a:ln>
            <a:noFill/>
          </a:ln>
        </p:spPr>
      </p:pic>
      <p:sp>
        <p:nvSpPr>
          <p:cNvPr id="1235" name="Google Shape;1235;p3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1236" name="Google Shape;1236;p3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1237" name="Google Shape;1237;p3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1238" name="Google Shape;1238;p3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pic>
        <p:nvPicPr>
          <p:cNvPr id="1239" name="Google Shape;1239;p37" title="Chart"/>
          <p:cNvPicPr preferRelativeResize="0"/>
          <p:nvPr/>
        </p:nvPicPr>
        <p:blipFill rotWithShape="1">
          <a:blip r:embed="rId4">
            <a:alphaModFix/>
          </a:blip>
          <a:srcRect b="0" l="0" r="0" t="0"/>
          <a:stretch/>
        </p:blipFill>
        <p:spPr>
          <a:xfrm>
            <a:off x="4624248" y="1698750"/>
            <a:ext cx="4328778" cy="2087482"/>
          </a:xfrm>
          <a:prstGeom prst="rect">
            <a:avLst/>
          </a:prstGeom>
          <a:noFill/>
          <a:ln>
            <a:noFill/>
          </a:ln>
        </p:spPr>
      </p:pic>
      <p:sp>
        <p:nvSpPr>
          <p:cNvPr id="1240" name="Google Shape;1240;p37"/>
          <p:cNvSpPr txBox="1"/>
          <p:nvPr/>
        </p:nvSpPr>
        <p:spPr>
          <a:xfrm>
            <a:off x="5071740" y="1409500"/>
            <a:ext cx="3433800" cy="349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Rolling Six Month Average Cross Platform Planner App Rating</a:t>
            </a:r>
            <a:endParaRPr b="0" i="0" sz="800" u="none" cap="none" strike="noStrike">
              <a:solidFill>
                <a:srgbClr val="000000"/>
              </a:solidFill>
              <a:latin typeface="Roboto"/>
              <a:ea typeface="Roboto"/>
              <a:cs typeface="Roboto"/>
              <a:sym typeface="Roboto"/>
            </a:endParaRPr>
          </a:p>
        </p:txBody>
      </p:sp>
      <p:sp>
        <p:nvSpPr>
          <p:cNvPr id="1241" name="Google Shape;1241;p3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1242" name="Google Shape;1242;p3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1243" name="Google Shape;1243;p3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1244" name="Google Shape;1244;p3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1245" name="Google Shape;1245;p37"/>
          <p:cNvSpPr txBox="1"/>
          <p:nvPr/>
        </p:nvSpPr>
        <p:spPr>
          <a:xfrm>
            <a:off x="820132" y="722522"/>
            <a:ext cx="30000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CC0000"/>
                </a:solidFill>
                <a:latin typeface="Roboto Light"/>
                <a:ea typeface="Roboto Light"/>
                <a:cs typeface="Roboto Light"/>
                <a:sym typeface="Roboto Light"/>
              </a:rPr>
              <a:t>(-1.25)</a:t>
            </a:r>
            <a:endParaRPr b="0" i="0" sz="1400" u="none" cap="none" strike="noStrike">
              <a:solidFill>
                <a:srgbClr val="CC0000"/>
              </a:solidFill>
              <a:latin typeface="Arial"/>
              <a:ea typeface="Arial"/>
              <a:cs typeface="Arial"/>
              <a:sym typeface="Arial"/>
            </a:endParaRPr>
          </a:p>
        </p:txBody>
      </p:sp>
      <p:sp>
        <p:nvSpPr>
          <p:cNvPr id="1246" name="Google Shape;1246;p3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1247" name="Google Shape;1247;p37"/>
          <p:cNvSpPr txBox="1"/>
          <p:nvPr/>
        </p:nvSpPr>
        <p:spPr>
          <a:xfrm>
            <a:off x="1491150" y="616525"/>
            <a:ext cx="14874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Roboto Light"/>
                <a:ea typeface="Roboto Light"/>
                <a:cs typeface="Roboto Light"/>
                <a:sym typeface="Roboto Light"/>
              </a:rPr>
              <a:t>5 </a:t>
            </a:r>
            <a:r>
              <a:rPr b="0" i="0" lang="en" sz="900" u="none" cap="none" strike="noStrike">
                <a:solidFill>
                  <a:srgbClr val="595959"/>
                </a:solidFill>
                <a:latin typeface="Roboto Light"/>
                <a:ea typeface="Roboto Light"/>
                <a:cs typeface="Roboto Light"/>
                <a:sym typeface="Roboto Light"/>
              </a:rPr>
              <a:t>/10</a:t>
            </a:r>
            <a:endParaRPr b="0" i="0" sz="900" u="none" cap="none" strike="noStrike">
              <a:solidFill>
                <a:srgbClr val="595959"/>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Jennifer Cherrywoode (Resolution)</a:t>
            </a:r>
            <a:endParaRPr b="0" i="0" sz="1600" u="none" cap="none" strike="noStrike">
              <a:solidFill>
                <a:srgbClr val="000000"/>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595959"/>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248" name="Google Shape;1248;p37"/>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38"/>
          <p:cNvSpPr txBox="1"/>
          <p:nvPr>
            <p:ph idx="12" type="sldNum"/>
          </p:nvPr>
        </p:nvSpPr>
        <p:spPr>
          <a:xfrm>
            <a:off x="8455801" y="47129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254" name="Google Shape;1254;p38"/>
          <p:cNvSpPr txBox="1"/>
          <p:nvPr/>
        </p:nvSpPr>
        <p:spPr>
          <a:xfrm>
            <a:off x="833725" y="114575"/>
            <a:ext cx="43299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Cross Platform Plan: Power Users</a:t>
            </a:r>
            <a:endParaRPr b="0" i="0" sz="1800" u="none" cap="none" strike="noStrike">
              <a:solidFill>
                <a:srgbClr val="000000"/>
              </a:solidFill>
              <a:latin typeface="Roboto Light"/>
              <a:ea typeface="Roboto Light"/>
              <a:cs typeface="Roboto Light"/>
              <a:sym typeface="Roboto Light"/>
            </a:endParaRPr>
          </a:p>
        </p:txBody>
      </p:sp>
      <p:cxnSp>
        <p:nvCxnSpPr>
          <p:cNvPr id="1255" name="Google Shape;1255;p38"/>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graphicFrame>
        <p:nvGraphicFramePr>
          <p:cNvPr id="1256" name="Google Shape;1256;p38"/>
          <p:cNvGraphicFramePr/>
          <p:nvPr/>
        </p:nvGraphicFramePr>
        <p:xfrm>
          <a:off x="146259" y="733083"/>
          <a:ext cx="3000000" cy="3000000"/>
        </p:xfrm>
        <a:graphic>
          <a:graphicData uri="http://schemas.openxmlformats.org/drawingml/2006/table">
            <a:tbl>
              <a:tblPr>
                <a:noFill/>
                <a:tableStyleId>{CADF2EE4-7DF5-4928-B463-9377BB128C64}</a:tableStyleId>
              </a:tblPr>
              <a:tblGrid>
                <a:gridCol w="1106975"/>
                <a:gridCol w="1272925"/>
                <a:gridCol w="1654900"/>
                <a:gridCol w="1713825"/>
                <a:gridCol w="1498750"/>
                <a:gridCol w="1521775"/>
              </a:tblGrid>
              <a:tr h="43702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Name</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Org</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Plans Created</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Plans Run</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Plans Explored</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1"/>
                          </a:solidFill>
                          <a:latin typeface="Roboto"/>
                          <a:ea typeface="Roboto"/>
                          <a:cs typeface="Roboto"/>
                          <a:sym typeface="Roboto"/>
                        </a:rPr>
                        <a:t>Time Spent in App</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r>
              <a:tr h="293900">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b="1" lang="en" sz="700" u="none" cap="none" strike="noStrike">
                          <a:latin typeface="Roboto"/>
                          <a:ea typeface="Roboto"/>
                          <a:cs typeface="Roboto"/>
                          <a:sym typeface="Roboto"/>
                        </a:rPr>
                        <a:t>14</a:t>
                      </a:r>
                      <a:endParaRPr b="1"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5</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b="1" lang="en" sz="700" u="none" cap="none" strike="noStrike">
                          <a:latin typeface="Roboto"/>
                          <a:ea typeface="Roboto"/>
                          <a:cs typeface="Roboto"/>
                          <a:sym typeface="Roboto"/>
                        </a:rPr>
                        <a:t>149</a:t>
                      </a:r>
                      <a:endParaRPr b="1"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b="1" lang="en" sz="700" u="none" cap="none" strike="noStrike">
                          <a:solidFill>
                            <a:schemeClr val="dk1"/>
                          </a:solidFill>
                          <a:latin typeface="Roboto"/>
                          <a:ea typeface="Roboto"/>
                          <a:cs typeface="Roboto"/>
                          <a:sym typeface="Roboto"/>
                        </a:rPr>
                        <a:t>10h 15m</a:t>
                      </a:r>
                      <a:endParaRPr b="1"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r>
              <a:tr h="293900">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7</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b="1" lang="en" sz="700" u="none" cap="none" strike="noStrike">
                          <a:latin typeface="Roboto"/>
                          <a:ea typeface="Roboto"/>
                          <a:cs typeface="Roboto"/>
                          <a:sym typeface="Roboto"/>
                        </a:rPr>
                        <a:t>7</a:t>
                      </a:r>
                      <a:endParaRPr b="1"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56</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700" u="none" cap="none" strike="noStrike">
                          <a:solidFill>
                            <a:schemeClr val="dk1"/>
                          </a:solidFill>
                          <a:latin typeface="Roboto"/>
                          <a:ea typeface="Roboto"/>
                          <a:cs typeface="Roboto"/>
                          <a:sym typeface="Roboto"/>
                        </a:rPr>
                        <a:t>5h 53m</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r>
              <a:tr h="293900">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7</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5</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20</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700" u="none" cap="none" strike="noStrike">
                          <a:solidFill>
                            <a:schemeClr val="dk1"/>
                          </a:solidFill>
                          <a:latin typeface="Roboto"/>
                          <a:ea typeface="Roboto"/>
                          <a:cs typeface="Roboto"/>
                          <a:sym typeface="Roboto"/>
                        </a:rPr>
                        <a:t>5h 42m</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r>
              <a:tr h="293900">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0</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0</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51</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chemeClr val="dk1"/>
                          </a:solidFill>
                          <a:latin typeface="Roboto"/>
                          <a:ea typeface="Roboto"/>
                          <a:cs typeface="Roboto"/>
                          <a:sym typeface="Roboto"/>
                        </a:rPr>
                        <a:t>2h 43m</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r>
              <a:tr h="293900">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2</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18</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chemeClr val="dk1"/>
                          </a:solidFill>
                          <a:latin typeface="Roboto"/>
                          <a:ea typeface="Roboto"/>
                          <a:cs typeface="Roboto"/>
                          <a:sym typeface="Roboto"/>
                        </a:rPr>
                        <a:t>2h 12m</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r>
              <a:tr h="293900">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2</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17</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chemeClr val="dk1"/>
                          </a:solidFill>
                          <a:latin typeface="Roboto"/>
                          <a:ea typeface="Roboto"/>
                          <a:cs typeface="Roboto"/>
                          <a:sym typeface="Roboto"/>
                        </a:rPr>
                        <a:t>1h 12m</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r>
              <a:tr h="293900">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0</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0</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15</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chemeClr val="dk1"/>
                          </a:solidFill>
                          <a:latin typeface="Roboto"/>
                          <a:ea typeface="Roboto"/>
                          <a:cs typeface="Roboto"/>
                          <a:sym typeface="Roboto"/>
                        </a:rPr>
                        <a:t>1h 31m</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7E7"/>
                    </a:solidFill>
                  </a:tcPr>
                </a:tc>
              </a:tr>
              <a:tr h="293900">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5</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2</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11</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chemeClr val="dk1"/>
                          </a:solidFill>
                          <a:latin typeface="Roboto"/>
                          <a:ea typeface="Roboto"/>
                          <a:cs typeface="Roboto"/>
                          <a:sym typeface="Roboto"/>
                        </a:rPr>
                        <a:t>1h 08m</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5F4"/>
                    </a:solidFill>
                  </a:tcPr>
                </a:tc>
              </a:tr>
            </a:tbl>
          </a:graphicData>
        </a:graphic>
      </p:graphicFrame>
      <p:sp>
        <p:nvSpPr>
          <p:cNvPr id="1257" name="Google Shape;1257;p3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1258" name="Google Shape;1258;p3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9.00 / 10</a:t>
            </a:r>
            <a:endParaRPr b="1" i="0" sz="600" u="none" cap="none" strike="noStrike">
              <a:solidFill>
                <a:schemeClr val="accent5"/>
              </a:solidFill>
              <a:latin typeface="Roboto"/>
              <a:ea typeface="Roboto"/>
              <a:cs typeface="Roboto"/>
              <a:sym typeface="Roboto"/>
            </a:endParaRPr>
          </a:p>
        </p:txBody>
      </p:sp>
      <p:sp>
        <p:nvSpPr>
          <p:cNvPr id="1259" name="Google Shape;1259;p3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1260" name="Google Shape;1260;p3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9.50 / 10</a:t>
            </a:r>
            <a:endParaRPr b="1" i="0" sz="600" u="none" cap="none" strike="noStrike">
              <a:solidFill>
                <a:schemeClr val="accent5"/>
              </a:solidFill>
              <a:latin typeface="Roboto"/>
              <a:ea typeface="Roboto"/>
              <a:cs typeface="Roboto"/>
              <a:sym typeface="Roboto"/>
            </a:endParaRPr>
          </a:p>
        </p:txBody>
      </p:sp>
      <p:sp>
        <p:nvSpPr>
          <p:cNvPr id="1261" name="Google Shape;1261;p3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1262" name="Google Shape;1262;p3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1263" name="Google Shape;1263;p3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1264" name="Google Shape;1264;p3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1265" name="Google Shape;1265;p3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1266" name="Google Shape;1266;p3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9.67 / 10</a:t>
            </a:r>
            <a:endParaRPr b="1" i="0" sz="600" u="none" cap="none" strike="noStrike">
              <a:solidFill>
                <a:schemeClr val="accent5"/>
              </a:solidFill>
              <a:latin typeface="Roboto"/>
              <a:ea typeface="Roboto"/>
              <a:cs typeface="Roboto"/>
              <a:sym typeface="Roboto"/>
            </a:endParaRPr>
          </a:p>
        </p:txBody>
      </p:sp>
      <p:sp>
        <p:nvSpPr>
          <p:cNvPr id="1267" name="Google Shape;1267;p3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1268" name="Google Shape;1268;p3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9.25 / 10</a:t>
            </a:r>
            <a:endParaRPr b="1" i="0" sz="600" u="none" cap="none" strike="noStrike">
              <a:solidFill>
                <a:schemeClr val="accent5"/>
              </a:solidFill>
              <a:latin typeface="Roboto"/>
              <a:ea typeface="Roboto"/>
              <a:cs typeface="Roboto"/>
              <a:sym typeface="Roboto"/>
            </a:endParaRPr>
          </a:p>
        </p:txBody>
      </p:sp>
      <p:sp>
        <p:nvSpPr>
          <p:cNvPr id="1269" name="Google Shape;1269;p3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1270" name="Google Shape;1270;p3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1271" name="Google Shape;1271;p38"/>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8.00 / 10</a:t>
            </a:r>
            <a:endParaRPr b="1" i="0" sz="600" u="none" cap="none" strike="noStrike">
              <a:solidFill>
                <a:schemeClr val="accent5"/>
              </a:solidFill>
              <a:latin typeface="Roboto"/>
              <a:ea typeface="Roboto"/>
              <a:cs typeface="Roboto"/>
              <a:sym typeface="Roboto"/>
            </a:endParaRPr>
          </a:p>
        </p:txBody>
      </p:sp>
      <p:sp>
        <p:nvSpPr>
          <p:cNvPr id="1272" name="Google Shape;1272;p38"/>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39"/>
          <p:cNvSpPr txBox="1"/>
          <p:nvPr>
            <p:ph type="title"/>
          </p:nvPr>
        </p:nvSpPr>
        <p:spPr>
          <a:xfrm>
            <a:off x="457200" y="1697125"/>
            <a:ext cx="3883200" cy="138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
              <a:t>Audiences</a:t>
            </a:r>
            <a:endParaRPr/>
          </a:p>
        </p:txBody>
      </p:sp>
      <p:sp>
        <p:nvSpPr>
          <p:cNvPr id="1278" name="Google Shape;1278;p39"/>
          <p:cNvSpPr txBox="1"/>
          <p:nvPr>
            <p:ph idx="12" type="sldNum"/>
          </p:nvPr>
        </p:nvSpPr>
        <p:spPr>
          <a:xfrm>
            <a:off x="8453301" y="47130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
          <p:cNvSpPr txBox="1"/>
          <p:nvPr>
            <p:ph type="title"/>
          </p:nvPr>
        </p:nvSpPr>
        <p:spPr>
          <a:xfrm>
            <a:off x="457200" y="1697125"/>
            <a:ext cx="5495700" cy="138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
              <a:t>VideoAmp Platform Usage</a:t>
            </a:r>
            <a:endParaRPr/>
          </a:p>
        </p:txBody>
      </p:sp>
      <p:sp>
        <p:nvSpPr>
          <p:cNvPr id="174" name="Google Shape;174;p4"/>
          <p:cNvSpPr txBox="1"/>
          <p:nvPr>
            <p:ph idx="12" type="sldNum"/>
          </p:nvPr>
        </p:nvSpPr>
        <p:spPr>
          <a:xfrm>
            <a:off x="8453301" y="47130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pic>
        <p:nvPicPr>
          <p:cNvPr id="1283" name="Google Shape;1283;p40" title="Chart"/>
          <p:cNvPicPr preferRelativeResize="0"/>
          <p:nvPr/>
        </p:nvPicPr>
        <p:blipFill rotWithShape="1">
          <a:blip r:embed="rId3">
            <a:alphaModFix/>
          </a:blip>
          <a:srcRect b="0" l="0" r="0" t="0"/>
          <a:stretch/>
        </p:blipFill>
        <p:spPr>
          <a:xfrm>
            <a:off x="6331052" y="3228462"/>
            <a:ext cx="2447700" cy="1694538"/>
          </a:xfrm>
          <a:prstGeom prst="rect">
            <a:avLst/>
          </a:prstGeom>
          <a:noFill/>
          <a:ln>
            <a:noFill/>
          </a:ln>
        </p:spPr>
      </p:pic>
      <p:pic>
        <p:nvPicPr>
          <p:cNvPr id="1284" name="Google Shape;1284;p40" title="Chart"/>
          <p:cNvPicPr preferRelativeResize="0"/>
          <p:nvPr/>
        </p:nvPicPr>
        <p:blipFill rotWithShape="1">
          <a:blip r:embed="rId4">
            <a:alphaModFix/>
          </a:blip>
          <a:srcRect b="0" l="0" r="0" t="0"/>
          <a:stretch/>
        </p:blipFill>
        <p:spPr>
          <a:xfrm>
            <a:off x="3289547" y="3228425"/>
            <a:ext cx="2447700" cy="1694569"/>
          </a:xfrm>
          <a:prstGeom prst="rect">
            <a:avLst/>
          </a:prstGeom>
          <a:noFill/>
          <a:ln>
            <a:noFill/>
          </a:ln>
        </p:spPr>
      </p:pic>
      <p:pic>
        <p:nvPicPr>
          <p:cNvPr id="1285" name="Google Shape;1285;p40" title="Chart"/>
          <p:cNvPicPr preferRelativeResize="0"/>
          <p:nvPr/>
        </p:nvPicPr>
        <p:blipFill rotWithShape="1">
          <a:blip r:embed="rId5">
            <a:alphaModFix/>
          </a:blip>
          <a:srcRect b="0" l="0" r="0" t="0"/>
          <a:stretch/>
        </p:blipFill>
        <p:spPr>
          <a:xfrm>
            <a:off x="457200" y="3250725"/>
            <a:ext cx="2380909" cy="1648313"/>
          </a:xfrm>
          <a:prstGeom prst="rect">
            <a:avLst/>
          </a:prstGeom>
          <a:noFill/>
          <a:ln>
            <a:noFill/>
          </a:ln>
        </p:spPr>
      </p:pic>
      <p:sp>
        <p:nvSpPr>
          <p:cNvPr id="1286" name="Google Shape;1286;p40"/>
          <p:cNvSpPr txBox="1"/>
          <p:nvPr>
            <p:ph idx="12" type="sldNum"/>
          </p:nvPr>
        </p:nvSpPr>
        <p:spPr>
          <a:xfrm>
            <a:off x="8455801" y="47129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287" name="Google Shape;1287;p40"/>
          <p:cNvSpPr txBox="1"/>
          <p:nvPr/>
        </p:nvSpPr>
        <p:spPr>
          <a:xfrm>
            <a:off x="369509" y="1221404"/>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Clients in the Audience App</a:t>
            </a:r>
            <a:endParaRPr b="0" i="0" sz="800" u="none" cap="none" strike="noStrike">
              <a:solidFill>
                <a:srgbClr val="000000"/>
              </a:solidFill>
              <a:latin typeface="Roboto"/>
              <a:ea typeface="Roboto"/>
              <a:cs typeface="Roboto"/>
              <a:sym typeface="Roboto"/>
            </a:endParaRPr>
          </a:p>
        </p:txBody>
      </p:sp>
      <p:sp>
        <p:nvSpPr>
          <p:cNvPr id="1288" name="Google Shape;1288;p40"/>
          <p:cNvSpPr txBox="1"/>
          <p:nvPr/>
        </p:nvSpPr>
        <p:spPr>
          <a:xfrm>
            <a:off x="6078661" y="1221404"/>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Avg. Days Spent In Audience App</a:t>
            </a:r>
            <a:endParaRPr b="0" i="0" sz="800" u="none" cap="none" strike="noStrike">
              <a:solidFill>
                <a:srgbClr val="000000"/>
              </a:solidFill>
              <a:latin typeface="Roboto"/>
              <a:ea typeface="Roboto"/>
              <a:cs typeface="Roboto"/>
              <a:sym typeface="Roboto"/>
            </a:endParaRPr>
          </a:p>
        </p:txBody>
      </p:sp>
      <p:cxnSp>
        <p:nvCxnSpPr>
          <p:cNvPr id="1289" name="Google Shape;1289;p40"/>
          <p:cNvCxnSpPr/>
          <p:nvPr/>
        </p:nvCxnSpPr>
        <p:spPr>
          <a:xfrm>
            <a:off x="406625" y="1150350"/>
            <a:ext cx="8546400" cy="0"/>
          </a:xfrm>
          <a:prstGeom prst="straightConnector1">
            <a:avLst/>
          </a:prstGeom>
          <a:noFill/>
          <a:ln cap="flat" cmpd="sng" w="9525">
            <a:solidFill>
              <a:srgbClr val="EFEFEF"/>
            </a:solidFill>
            <a:prstDash val="solid"/>
            <a:round/>
            <a:headEnd len="sm" w="sm" type="none"/>
            <a:tailEnd len="sm" w="sm" type="none"/>
          </a:ln>
        </p:spPr>
      </p:cxnSp>
      <p:sp>
        <p:nvSpPr>
          <p:cNvPr id="1290" name="Google Shape;1290;p40"/>
          <p:cNvSpPr txBox="1"/>
          <p:nvPr/>
        </p:nvSpPr>
        <p:spPr>
          <a:xfrm>
            <a:off x="3164739" y="1221404"/>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Avg. Time Spent In Audience App (min)</a:t>
            </a:r>
            <a:endParaRPr b="0" i="0" sz="800" u="none" cap="none" strike="noStrike">
              <a:solidFill>
                <a:srgbClr val="000000"/>
              </a:solidFill>
              <a:latin typeface="Roboto"/>
              <a:ea typeface="Roboto"/>
              <a:cs typeface="Roboto"/>
              <a:sym typeface="Roboto"/>
            </a:endParaRPr>
          </a:p>
        </p:txBody>
      </p:sp>
      <p:cxnSp>
        <p:nvCxnSpPr>
          <p:cNvPr id="1291" name="Google Shape;1291;p40"/>
          <p:cNvCxnSpPr/>
          <p:nvPr/>
        </p:nvCxnSpPr>
        <p:spPr>
          <a:xfrm>
            <a:off x="406625" y="2860900"/>
            <a:ext cx="8546400" cy="0"/>
          </a:xfrm>
          <a:prstGeom prst="straightConnector1">
            <a:avLst/>
          </a:prstGeom>
          <a:noFill/>
          <a:ln cap="flat" cmpd="sng" w="9525">
            <a:solidFill>
              <a:srgbClr val="EFEFEF"/>
            </a:solidFill>
            <a:prstDash val="solid"/>
            <a:round/>
            <a:headEnd len="sm" w="sm" type="none"/>
            <a:tailEnd len="sm" w="sm" type="none"/>
          </a:ln>
        </p:spPr>
      </p:cxnSp>
      <p:cxnSp>
        <p:nvCxnSpPr>
          <p:cNvPr id="1292" name="Google Shape;1292;p40"/>
          <p:cNvCxnSpPr/>
          <p:nvPr/>
        </p:nvCxnSpPr>
        <p:spPr>
          <a:xfrm rot="10800000">
            <a:off x="3053675" y="1221425"/>
            <a:ext cx="0" cy="1561800"/>
          </a:xfrm>
          <a:prstGeom prst="straightConnector1">
            <a:avLst/>
          </a:prstGeom>
          <a:noFill/>
          <a:ln cap="flat" cmpd="sng" w="9525">
            <a:solidFill>
              <a:srgbClr val="EFEFEF"/>
            </a:solidFill>
            <a:prstDash val="solid"/>
            <a:round/>
            <a:headEnd len="sm" w="sm" type="none"/>
            <a:tailEnd len="sm" w="sm" type="none"/>
          </a:ln>
        </p:spPr>
      </p:cxnSp>
      <p:cxnSp>
        <p:nvCxnSpPr>
          <p:cNvPr id="1293" name="Google Shape;1293;p40"/>
          <p:cNvCxnSpPr/>
          <p:nvPr/>
        </p:nvCxnSpPr>
        <p:spPr>
          <a:xfrm rot="10800000">
            <a:off x="5998400" y="1201000"/>
            <a:ext cx="0" cy="1561800"/>
          </a:xfrm>
          <a:prstGeom prst="straightConnector1">
            <a:avLst/>
          </a:prstGeom>
          <a:noFill/>
          <a:ln cap="flat" cmpd="sng" w="9525">
            <a:solidFill>
              <a:srgbClr val="EFEFEF"/>
            </a:solidFill>
            <a:prstDash val="solid"/>
            <a:round/>
            <a:headEnd len="sm" w="sm" type="none"/>
            <a:tailEnd len="sm" w="sm" type="none"/>
          </a:ln>
        </p:spPr>
      </p:cxnSp>
      <p:sp>
        <p:nvSpPr>
          <p:cNvPr id="1294" name="Google Shape;1294;p40"/>
          <p:cNvSpPr txBox="1"/>
          <p:nvPr/>
        </p:nvSpPr>
        <p:spPr>
          <a:xfrm>
            <a:off x="8041506" y="1486925"/>
            <a:ext cx="873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295" name="Google Shape;1295;p40"/>
          <p:cNvSpPr txBox="1"/>
          <p:nvPr/>
        </p:nvSpPr>
        <p:spPr>
          <a:xfrm>
            <a:off x="833725" y="114575"/>
            <a:ext cx="31737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Audience Usage</a:t>
            </a:r>
            <a:endParaRPr b="0" i="0" sz="1800" u="none" cap="none" strike="noStrike">
              <a:solidFill>
                <a:srgbClr val="000000"/>
              </a:solidFill>
              <a:latin typeface="Roboto Light"/>
              <a:ea typeface="Roboto Light"/>
              <a:cs typeface="Roboto Light"/>
              <a:sym typeface="Roboto Light"/>
            </a:endParaRPr>
          </a:p>
        </p:txBody>
      </p:sp>
      <p:sp>
        <p:nvSpPr>
          <p:cNvPr id="1296" name="Google Shape;1296;p40"/>
          <p:cNvSpPr txBox="1"/>
          <p:nvPr/>
        </p:nvSpPr>
        <p:spPr>
          <a:xfrm>
            <a:off x="1746134" y="479945"/>
            <a:ext cx="13212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5m 25s</a:t>
            </a:r>
            <a:endParaRPr b="0" i="0" sz="8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Avg. Time Spent in Audience</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297" name="Google Shape;1297;p40"/>
          <p:cNvSpPr txBox="1"/>
          <p:nvPr/>
        </p:nvSpPr>
        <p:spPr>
          <a:xfrm>
            <a:off x="3196474" y="475036"/>
            <a:ext cx="1011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205</a:t>
            </a:r>
            <a:endParaRPr b="0" i="0" sz="2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Started Audiences</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1298" name="Google Shape;1298;p40"/>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1299" name="Google Shape;1299;p40"/>
          <p:cNvSpPr txBox="1"/>
          <p:nvPr/>
        </p:nvSpPr>
        <p:spPr>
          <a:xfrm>
            <a:off x="4049300" y="475575"/>
            <a:ext cx="873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164</a:t>
            </a:r>
            <a:endParaRPr b="0" i="0" sz="2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Saved Audiences</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300" name="Google Shape;1300;p40"/>
          <p:cNvSpPr txBox="1"/>
          <p:nvPr/>
        </p:nvSpPr>
        <p:spPr>
          <a:xfrm>
            <a:off x="4790899" y="474451"/>
            <a:ext cx="1011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110</a:t>
            </a:r>
            <a:endParaRPr b="0" i="0" sz="2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Explored Audiences</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1301" name="Google Shape;1301;p40"/>
          <p:cNvCxnSpPr/>
          <p:nvPr/>
        </p:nvCxnSpPr>
        <p:spPr>
          <a:xfrm rot="10800000">
            <a:off x="3051282" y="664375"/>
            <a:ext cx="0" cy="408900"/>
          </a:xfrm>
          <a:prstGeom prst="straightConnector1">
            <a:avLst/>
          </a:prstGeom>
          <a:noFill/>
          <a:ln cap="flat" cmpd="sng" w="9525">
            <a:solidFill>
              <a:srgbClr val="EFEFEF"/>
            </a:solidFill>
            <a:prstDash val="solid"/>
            <a:round/>
            <a:headEnd len="sm" w="sm" type="none"/>
            <a:tailEnd len="sm" w="sm" type="none"/>
          </a:ln>
        </p:spPr>
      </p:cxnSp>
      <p:sp>
        <p:nvSpPr>
          <p:cNvPr id="1302" name="Google Shape;1302;p40"/>
          <p:cNvSpPr txBox="1"/>
          <p:nvPr/>
        </p:nvSpPr>
        <p:spPr>
          <a:xfrm>
            <a:off x="5686132" y="472000"/>
            <a:ext cx="10908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4</a:t>
            </a:r>
            <a:endParaRPr b="0" i="0" sz="2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TV Viewership Segments</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1303" name="Google Shape;1303;p40"/>
          <p:cNvCxnSpPr/>
          <p:nvPr/>
        </p:nvCxnSpPr>
        <p:spPr>
          <a:xfrm rot="10800000">
            <a:off x="3053675" y="3006125"/>
            <a:ext cx="0" cy="1881600"/>
          </a:xfrm>
          <a:prstGeom prst="straightConnector1">
            <a:avLst/>
          </a:prstGeom>
          <a:noFill/>
          <a:ln cap="flat" cmpd="sng" w="9525">
            <a:solidFill>
              <a:srgbClr val="EFEFEF"/>
            </a:solidFill>
            <a:prstDash val="solid"/>
            <a:round/>
            <a:headEnd len="sm" w="sm" type="none"/>
            <a:tailEnd len="sm" w="sm" type="none"/>
          </a:ln>
        </p:spPr>
      </p:cxnSp>
      <p:cxnSp>
        <p:nvCxnSpPr>
          <p:cNvPr id="1304" name="Google Shape;1304;p40"/>
          <p:cNvCxnSpPr/>
          <p:nvPr/>
        </p:nvCxnSpPr>
        <p:spPr>
          <a:xfrm rot="10800000">
            <a:off x="5998400" y="2981517"/>
            <a:ext cx="0" cy="1881600"/>
          </a:xfrm>
          <a:prstGeom prst="straightConnector1">
            <a:avLst/>
          </a:prstGeom>
          <a:noFill/>
          <a:ln cap="flat" cmpd="sng" w="9525">
            <a:solidFill>
              <a:srgbClr val="EFEFEF"/>
            </a:solidFill>
            <a:prstDash val="solid"/>
            <a:round/>
            <a:headEnd len="sm" w="sm" type="none"/>
            <a:tailEnd len="sm" w="sm" type="none"/>
          </a:ln>
        </p:spPr>
      </p:cxnSp>
      <p:sp>
        <p:nvSpPr>
          <p:cNvPr id="1305" name="Google Shape;1305;p40"/>
          <p:cNvSpPr txBox="1"/>
          <p:nvPr/>
        </p:nvSpPr>
        <p:spPr>
          <a:xfrm>
            <a:off x="3172738" y="2915059"/>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Audiences: Explored</a:t>
            </a:r>
            <a:endParaRPr b="0" i="0" sz="800" u="none" cap="none" strike="noStrike">
              <a:solidFill>
                <a:srgbClr val="000000"/>
              </a:solidFill>
              <a:latin typeface="Roboto"/>
              <a:ea typeface="Roboto"/>
              <a:cs typeface="Roboto"/>
              <a:sym typeface="Roboto"/>
            </a:endParaRPr>
          </a:p>
        </p:txBody>
      </p:sp>
      <p:sp>
        <p:nvSpPr>
          <p:cNvPr id="1306" name="Google Shape;1306;p40"/>
          <p:cNvSpPr txBox="1"/>
          <p:nvPr/>
        </p:nvSpPr>
        <p:spPr>
          <a:xfrm>
            <a:off x="6063525" y="2919600"/>
            <a:ext cx="25050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TV Viewership &amp; Optimization Segments: Created</a:t>
            </a:r>
            <a:endParaRPr b="0" i="0" sz="800" u="none" cap="none" strike="noStrike">
              <a:solidFill>
                <a:srgbClr val="000000"/>
              </a:solidFill>
              <a:latin typeface="Roboto"/>
              <a:ea typeface="Roboto"/>
              <a:cs typeface="Roboto"/>
              <a:sym typeface="Roboto"/>
            </a:endParaRPr>
          </a:p>
        </p:txBody>
      </p:sp>
      <p:sp>
        <p:nvSpPr>
          <p:cNvPr id="1307" name="Google Shape;1307;p40"/>
          <p:cNvSpPr txBox="1"/>
          <p:nvPr/>
        </p:nvSpPr>
        <p:spPr>
          <a:xfrm>
            <a:off x="369157" y="2918497"/>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Audiences: Saved vs. Abandoned</a:t>
            </a:r>
            <a:endParaRPr b="0" i="0" sz="800" u="none" cap="none" strike="noStrike">
              <a:solidFill>
                <a:srgbClr val="000000"/>
              </a:solidFill>
              <a:latin typeface="Roboto"/>
              <a:ea typeface="Roboto"/>
              <a:cs typeface="Roboto"/>
              <a:sym typeface="Roboto"/>
            </a:endParaRPr>
          </a:p>
        </p:txBody>
      </p:sp>
      <p:sp>
        <p:nvSpPr>
          <p:cNvPr id="1308" name="Google Shape;1308;p40"/>
          <p:cNvSpPr txBox="1"/>
          <p:nvPr/>
        </p:nvSpPr>
        <p:spPr>
          <a:xfrm>
            <a:off x="389725" y="484425"/>
            <a:ext cx="14877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70 </a:t>
            </a:r>
            <a:r>
              <a:rPr b="0" i="0" lang="en" sz="1200" u="none" cap="none" strike="noStrike">
                <a:solidFill>
                  <a:schemeClr val="dk1"/>
                </a:solidFill>
                <a:latin typeface="Roboto Light"/>
                <a:ea typeface="Roboto Light"/>
                <a:cs typeface="Roboto Light"/>
                <a:sym typeface="Roboto Light"/>
              </a:rPr>
              <a:t>/ 9 </a:t>
            </a:r>
            <a:r>
              <a:rPr b="0" i="0" lang="en" sz="900" u="none" cap="none" strike="noStrike">
                <a:solidFill>
                  <a:schemeClr val="dk1"/>
                </a:solidFill>
                <a:latin typeface="Roboto Light"/>
                <a:ea typeface="Roboto Light"/>
                <a:cs typeface="Roboto Light"/>
                <a:sym typeface="Roboto Light"/>
              </a:rPr>
              <a:t>/ 4</a:t>
            </a:r>
            <a:endParaRPr b="0" i="0" sz="9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Total Users / Active / 1st-time Active</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pic>
        <p:nvPicPr>
          <p:cNvPr id="1309" name="Google Shape;1309;p40" title="Chart"/>
          <p:cNvPicPr preferRelativeResize="0"/>
          <p:nvPr/>
        </p:nvPicPr>
        <p:blipFill rotWithShape="1">
          <a:blip r:embed="rId6">
            <a:alphaModFix/>
          </a:blip>
          <a:srcRect b="0" l="0" r="0" t="0"/>
          <a:stretch/>
        </p:blipFill>
        <p:spPr>
          <a:xfrm>
            <a:off x="386725" y="1520475"/>
            <a:ext cx="2601925" cy="1254743"/>
          </a:xfrm>
          <a:prstGeom prst="rect">
            <a:avLst/>
          </a:prstGeom>
          <a:noFill/>
          <a:ln>
            <a:noFill/>
          </a:ln>
        </p:spPr>
      </p:pic>
      <p:pic>
        <p:nvPicPr>
          <p:cNvPr id="1310" name="Google Shape;1310;p40" title="Chart"/>
          <p:cNvPicPr preferRelativeResize="0"/>
          <p:nvPr/>
        </p:nvPicPr>
        <p:blipFill rotWithShape="1">
          <a:blip r:embed="rId7">
            <a:alphaModFix/>
          </a:blip>
          <a:srcRect b="0" l="0" r="0" t="0"/>
          <a:stretch/>
        </p:blipFill>
        <p:spPr>
          <a:xfrm>
            <a:off x="3150025" y="1577207"/>
            <a:ext cx="2504875" cy="1141305"/>
          </a:xfrm>
          <a:prstGeom prst="rect">
            <a:avLst/>
          </a:prstGeom>
          <a:noFill/>
          <a:ln>
            <a:noFill/>
          </a:ln>
        </p:spPr>
      </p:pic>
      <p:pic>
        <p:nvPicPr>
          <p:cNvPr id="1311" name="Google Shape;1311;p40" title="Chart"/>
          <p:cNvPicPr preferRelativeResize="0"/>
          <p:nvPr/>
        </p:nvPicPr>
        <p:blipFill rotWithShape="1">
          <a:blip r:embed="rId8">
            <a:alphaModFix/>
          </a:blip>
          <a:srcRect b="0" l="0" r="0" t="0"/>
          <a:stretch/>
        </p:blipFill>
        <p:spPr>
          <a:xfrm>
            <a:off x="6111834" y="1547022"/>
            <a:ext cx="2601926" cy="1185531"/>
          </a:xfrm>
          <a:prstGeom prst="rect">
            <a:avLst/>
          </a:prstGeom>
          <a:noFill/>
          <a:ln>
            <a:noFill/>
          </a:ln>
        </p:spPr>
      </p:pic>
      <p:sp>
        <p:nvSpPr>
          <p:cNvPr id="1312" name="Google Shape;1312;p4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1313" name="Google Shape;1313;p4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9.17</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
        <p:nvSpPr>
          <p:cNvPr id="1314" name="Google Shape;1314;p4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9.17</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
        <p:nvSpPr>
          <p:cNvPr id="1315" name="Google Shape;1315;p4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9.43</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
        <p:nvSpPr>
          <p:cNvPr id="1316" name="Google Shape;1316;p4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1317" name="Google Shape;1317;p4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9.33</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
        <p:nvSpPr>
          <p:cNvPr id="1318" name="Google Shape;1318;p4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1319" name="Google Shape;1319;p4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8.16</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
        <p:nvSpPr>
          <p:cNvPr id="1320" name="Google Shape;1320;p4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1321" name="Google Shape;1321;p4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1322" name="Google Shape;1322;p4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8.14</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
        <p:nvSpPr>
          <p:cNvPr id="1323" name="Google Shape;1323;p4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1324" name="Google Shape;1324;p4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8.33</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
        <p:nvSpPr>
          <p:cNvPr id="1325" name="Google Shape;1325;p4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1326" name="Google Shape;1326;p4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6.29</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
        <p:nvSpPr>
          <p:cNvPr id="1327" name="Google Shape;1327;p4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1328" name="Google Shape;1328;p4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5.50</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
        <p:nvSpPr>
          <p:cNvPr id="1329" name="Google Shape;1329;p4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1330" name="Google Shape;1330;p4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1331" name="Google Shape;1331;p40"/>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6.00</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
        <p:nvSpPr>
          <p:cNvPr id="1332" name="Google Shape;1332;p40"/>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41"/>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338" name="Google Shape;1338;p41"/>
          <p:cNvSpPr txBox="1"/>
          <p:nvPr/>
        </p:nvSpPr>
        <p:spPr>
          <a:xfrm>
            <a:off x="833725" y="114575"/>
            <a:ext cx="61767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Audiences – External Clients vs. Platform Solutions</a:t>
            </a:r>
            <a:endParaRPr b="0" i="0" sz="1800" u="none" cap="none" strike="noStrike">
              <a:solidFill>
                <a:srgbClr val="000000"/>
              </a:solidFill>
              <a:latin typeface="Roboto Light"/>
              <a:ea typeface="Roboto Light"/>
              <a:cs typeface="Roboto Light"/>
              <a:sym typeface="Roboto Light"/>
            </a:endParaRPr>
          </a:p>
        </p:txBody>
      </p:sp>
      <p:cxnSp>
        <p:nvCxnSpPr>
          <p:cNvPr id="1339" name="Google Shape;1339;p41"/>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1340" name="Google Shape;1340;p41"/>
          <p:cNvSpPr txBox="1"/>
          <p:nvPr/>
        </p:nvSpPr>
        <p:spPr>
          <a:xfrm>
            <a:off x="374325" y="954821"/>
            <a:ext cx="620100" cy="1736100"/>
          </a:xfrm>
          <a:prstGeom prst="rect">
            <a:avLst/>
          </a:prstGeom>
          <a:noFill/>
          <a:ln>
            <a:noFill/>
          </a:ln>
        </p:spPr>
        <p:txBody>
          <a:bodyPr anchorCtr="0" anchor="t" bIns="91425" lIns="91425" spcFirstLastPara="1" rIns="91425" wrap="square" tIns="91425">
            <a:spAutoFit/>
          </a:bodyPr>
          <a:lstStyle/>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Aug ‘21</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Sep ‘21</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Oct ‘21</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Nov ‘21</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Dec ‘21</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Jan ‘22</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Feb ‘22</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Mar ‘22</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Apr ‘22</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May ‘22</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Jun ‘22</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r">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Jul ‘22</a:t>
            </a:r>
            <a:endParaRPr b="1" i="0" sz="400" u="none" cap="none" strike="noStrike">
              <a:solidFill>
                <a:srgbClr val="000000"/>
              </a:solidFill>
              <a:latin typeface="Roboto"/>
              <a:ea typeface="Roboto"/>
              <a:cs typeface="Roboto"/>
              <a:sym typeface="Roboto"/>
            </a:endParaRPr>
          </a:p>
        </p:txBody>
      </p:sp>
      <p:sp>
        <p:nvSpPr>
          <p:cNvPr id="1341" name="Google Shape;1341;p41"/>
          <p:cNvSpPr txBox="1"/>
          <p:nvPr/>
        </p:nvSpPr>
        <p:spPr>
          <a:xfrm>
            <a:off x="3752349" y="942863"/>
            <a:ext cx="407700" cy="17361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Aug ‘22</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Sep ‘22</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Oct ‘22</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Nov ‘22</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Dec ‘22</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Jan ‘23</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Feb ‘23</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Mar ‘23</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Apr ‘23</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May ‘23</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Jun ‘23</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t/>
            </a:r>
            <a:endParaRPr b="1" i="0" sz="400" u="none" cap="none" strike="noStrike">
              <a:solidFill>
                <a:srgbClr val="000000"/>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400"/>
              <a:buFont typeface="Arial"/>
              <a:buNone/>
            </a:pPr>
            <a:r>
              <a:rPr b="1" i="0" lang="en" sz="400" u="none" cap="none" strike="noStrike">
                <a:solidFill>
                  <a:srgbClr val="000000"/>
                </a:solidFill>
                <a:latin typeface="Roboto"/>
                <a:ea typeface="Roboto"/>
                <a:cs typeface="Roboto"/>
                <a:sym typeface="Roboto"/>
              </a:rPr>
              <a:t>Jul ‘23</a:t>
            </a:r>
            <a:endParaRPr b="1" i="0" sz="400" u="none" cap="none" strike="noStrike">
              <a:solidFill>
                <a:srgbClr val="000000"/>
              </a:solidFill>
              <a:latin typeface="Roboto"/>
              <a:ea typeface="Roboto"/>
              <a:cs typeface="Roboto"/>
              <a:sym typeface="Roboto"/>
            </a:endParaRPr>
          </a:p>
        </p:txBody>
      </p:sp>
      <p:sp>
        <p:nvSpPr>
          <p:cNvPr id="1342" name="Google Shape;1342;p41"/>
          <p:cNvSpPr txBox="1"/>
          <p:nvPr/>
        </p:nvSpPr>
        <p:spPr>
          <a:xfrm>
            <a:off x="2255959" y="2535915"/>
            <a:ext cx="2004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0</a:t>
            </a:r>
            <a:endParaRPr b="0" i="0" sz="400" u="none" cap="none" strike="noStrike">
              <a:solidFill>
                <a:srgbClr val="000000"/>
              </a:solidFill>
              <a:latin typeface="Roboto"/>
              <a:ea typeface="Roboto"/>
              <a:cs typeface="Roboto"/>
              <a:sym typeface="Roboto"/>
            </a:endParaRPr>
          </a:p>
        </p:txBody>
      </p:sp>
      <p:sp>
        <p:nvSpPr>
          <p:cNvPr id="1343" name="Google Shape;1343;p41"/>
          <p:cNvSpPr txBox="1"/>
          <p:nvPr/>
        </p:nvSpPr>
        <p:spPr>
          <a:xfrm>
            <a:off x="1758578" y="2535900"/>
            <a:ext cx="3747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-100</a:t>
            </a:r>
            <a:endParaRPr b="0" i="0" sz="400" u="none" cap="none" strike="noStrike">
              <a:solidFill>
                <a:srgbClr val="000000"/>
              </a:solidFill>
              <a:latin typeface="Roboto"/>
              <a:ea typeface="Roboto"/>
              <a:cs typeface="Roboto"/>
              <a:sym typeface="Roboto"/>
            </a:endParaRPr>
          </a:p>
        </p:txBody>
      </p:sp>
      <p:sp>
        <p:nvSpPr>
          <p:cNvPr id="1344" name="Google Shape;1344;p41"/>
          <p:cNvSpPr txBox="1"/>
          <p:nvPr/>
        </p:nvSpPr>
        <p:spPr>
          <a:xfrm>
            <a:off x="2718950" y="2535900"/>
            <a:ext cx="2991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100</a:t>
            </a:r>
            <a:endParaRPr b="0" i="0" sz="400" u="none" cap="none" strike="noStrike">
              <a:solidFill>
                <a:srgbClr val="000000"/>
              </a:solidFill>
              <a:latin typeface="Roboto"/>
              <a:ea typeface="Roboto"/>
              <a:cs typeface="Roboto"/>
              <a:sym typeface="Roboto"/>
            </a:endParaRPr>
          </a:p>
        </p:txBody>
      </p:sp>
      <p:sp>
        <p:nvSpPr>
          <p:cNvPr id="1345" name="Google Shape;1345;p41"/>
          <p:cNvSpPr txBox="1"/>
          <p:nvPr/>
        </p:nvSpPr>
        <p:spPr>
          <a:xfrm>
            <a:off x="3666787" y="2535900"/>
            <a:ext cx="3747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250</a:t>
            </a:r>
            <a:endParaRPr b="0" i="0" sz="400" u="none" cap="none" strike="noStrike">
              <a:solidFill>
                <a:srgbClr val="000000"/>
              </a:solidFill>
              <a:latin typeface="Roboto"/>
              <a:ea typeface="Roboto"/>
              <a:cs typeface="Roboto"/>
              <a:sym typeface="Roboto"/>
            </a:endParaRPr>
          </a:p>
        </p:txBody>
      </p:sp>
      <p:sp>
        <p:nvSpPr>
          <p:cNvPr id="1346" name="Google Shape;1346;p41"/>
          <p:cNvSpPr txBox="1"/>
          <p:nvPr/>
        </p:nvSpPr>
        <p:spPr>
          <a:xfrm>
            <a:off x="817626" y="2535900"/>
            <a:ext cx="271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-250</a:t>
            </a:r>
            <a:endParaRPr b="0" i="0" sz="400" u="none" cap="none" strike="noStrike">
              <a:solidFill>
                <a:srgbClr val="000000"/>
              </a:solidFill>
              <a:latin typeface="Roboto"/>
              <a:ea typeface="Roboto"/>
              <a:cs typeface="Roboto"/>
              <a:sym typeface="Roboto"/>
            </a:endParaRPr>
          </a:p>
        </p:txBody>
      </p:sp>
      <p:sp>
        <p:nvSpPr>
          <p:cNvPr id="1347" name="Google Shape;1347;p4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1348" name="Google Shape;1348;p4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7.00 / 10</a:t>
            </a:r>
            <a:endParaRPr b="1" i="0" sz="600" u="none" cap="none" strike="noStrike">
              <a:solidFill>
                <a:schemeClr val="accent5"/>
              </a:solidFill>
              <a:latin typeface="Roboto"/>
              <a:ea typeface="Roboto"/>
              <a:cs typeface="Roboto"/>
              <a:sym typeface="Roboto"/>
            </a:endParaRPr>
          </a:p>
        </p:txBody>
      </p:sp>
      <p:cxnSp>
        <p:nvCxnSpPr>
          <p:cNvPr id="1349" name="Google Shape;1349;p41"/>
          <p:cNvCxnSpPr/>
          <p:nvPr/>
        </p:nvCxnSpPr>
        <p:spPr>
          <a:xfrm rot="10800000">
            <a:off x="4572000" y="904380"/>
            <a:ext cx="0" cy="1767300"/>
          </a:xfrm>
          <a:prstGeom prst="straightConnector1">
            <a:avLst/>
          </a:prstGeom>
          <a:noFill/>
          <a:ln cap="flat" cmpd="sng" w="9525">
            <a:solidFill>
              <a:srgbClr val="EFEFEF"/>
            </a:solidFill>
            <a:prstDash val="solid"/>
            <a:round/>
            <a:headEnd len="sm" w="sm" type="none"/>
            <a:tailEnd len="sm" w="sm" type="none"/>
          </a:ln>
        </p:spPr>
      </p:cxnSp>
      <p:sp>
        <p:nvSpPr>
          <p:cNvPr id="1350" name="Google Shape;1350;p41"/>
          <p:cNvSpPr txBox="1"/>
          <p:nvPr/>
        </p:nvSpPr>
        <p:spPr>
          <a:xfrm>
            <a:off x="374334" y="614371"/>
            <a:ext cx="32829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External Clients: Audiences Created vs. Abandoned (YoY)</a:t>
            </a:r>
            <a:endParaRPr b="0" i="0" sz="800" u="none" cap="none" strike="noStrike">
              <a:solidFill>
                <a:srgbClr val="000000"/>
              </a:solidFill>
              <a:latin typeface="Roboto"/>
              <a:ea typeface="Roboto"/>
              <a:cs typeface="Roboto"/>
              <a:sym typeface="Roboto"/>
            </a:endParaRPr>
          </a:p>
        </p:txBody>
      </p:sp>
      <p:sp>
        <p:nvSpPr>
          <p:cNvPr id="1351" name="Google Shape;1351;p41"/>
          <p:cNvSpPr txBox="1"/>
          <p:nvPr/>
        </p:nvSpPr>
        <p:spPr>
          <a:xfrm>
            <a:off x="4755284" y="614371"/>
            <a:ext cx="32829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Audiences Created: External Clients vs. Platform Solutions Team</a:t>
            </a:r>
            <a:endParaRPr b="0" i="0" sz="800" u="none" cap="none" strike="noStrike">
              <a:solidFill>
                <a:srgbClr val="000000"/>
              </a:solidFill>
              <a:latin typeface="Roboto"/>
              <a:ea typeface="Roboto"/>
              <a:cs typeface="Roboto"/>
              <a:sym typeface="Roboto"/>
            </a:endParaRPr>
          </a:p>
        </p:txBody>
      </p:sp>
      <p:cxnSp>
        <p:nvCxnSpPr>
          <p:cNvPr id="1352" name="Google Shape;1352;p41"/>
          <p:cNvCxnSpPr/>
          <p:nvPr/>
        </p:nvCxnSpPr>
        <p:spPr>
          <a:xfrm>
            <a:off x="406625" y="2826774"/>
            <a:ext cx="8546400" cy="0"/>
          </a:xfrm>
          <a:prstGeom prst="straightConnector1">
            <a:avLst/>
          </a:prstGeom>
          <a:noFill/>
          <a:ln cap="flat" cmpd="sng" w="9525">
            <a:solidFill>
              <a:srgbClr val="EFEFEF"/>
            </a:solidFill>
            <a:prstDash val="solid"/>
            <a:round/>
            <a:headEnd len="sm" w="sm" type="none"/>
            <a:tailEnd len="sm" w="sm" type="none"/>
          </a:ln>
        </p:spPr>
      </p:cxnSp>
      <p:sp>
        <p:nvSpPr>
          <p:cNvPr id="1353" name="Google Shape;1353;p41"/>
          <p:cNvSpPr txBox="1"/>
          <p:nvPr/>
        </p:nvSpPr>
        <p:spPr>
          <a:xfrm>
            <a:off x="374325" y="2826775"/>
            <a:ext cx="39180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Audiences Created by Hold Co.: External Clients vs. Platform Solutions Team</a:t>
            </a:r>
            <a:endParaRPr b="0" i="0" sz="800" u="none" cap="none" strike="noStrike">
              <a:solidFill>
                <a:srgbClr val="000000"/>
              </a:solidFill>
              <a:latin typeface="Roboto"/>
              <a:ea typeface="Roboto"/>
              <a:cs typeface="Roboto"/>
              <a:sym typeface="Roboto"/>
            </a:endParaRPr>
          </a:p>
        </p:txBody>
      </p:sp>
      <p:sp>
        <p:nvSpPr>
          <p:cNvPr id="1354" name="Google Shape;1354;p4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6.56 / 10</a:t>
            </a:r>
            <a:endParaRPr b="1" i="0" sz="600" u="none" cap="none" strike="noStrike">
              <a:solidFill>
                <a:schemeClr val="accent5"/>
              </a:solidFill>
              <a:latin typeface="Roboto"/>
              <a:ea typeface="Roboto"/>
              <a:cs typeface="Roboto"/>
              <a:sym typeface="Roboto"/>
            </a:endParaRPr>
          </a:p>
        </p:txBody>
      </p:sp>
      <p:sp>
        <p:nvSpPr>
          <p:cNvPr id="1355" name="Google Shape;1355;p4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sp>
        <p:nvSpPr>
          <p:cNvPr id="1356" name="Google Shape;1356;p4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6.05 / 10</a:t>
            </a:r>
            <a:endParaRPr b="1" i="0" sz="600" u="none" cap="none" strike="noStrike">
              <a:solidFill>
                <a:schemeClr val="accent5"/>
              </a:solidFill>
              <a:latin typeface="Roboto"/>
              <a:ea typeface="Roboto"/>
              <a:cs typeface="Roboto"/>
              <a:sym typeface="Roboto"/>
            </a:endParaRPr>
          </a:p>
        </p:txBody>
      </p:sp>
      <p:sp>
        <p:nvSpPr>
          <p:cNvPr id="1357" name="Google Shape;1357;p4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1358" name="Google Shape;1358;p4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1359" name="Google Shape;1359;p4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7.06 / 10</a:t>
            </a:r>
            <a:endParaRPr b="1" i="0" sz="600" u="none" cap="none" strike="noStrike">
              <a:solidFill>
                <a:schemeClr val="accent5"/>
              </a:solidFill>
              <a:latin typeface="Roboto"/>
              <a:ea typeface="Roboto"/>
              <a:cs typeface="Roboto"/>
              <a:sym typeface="Roboto"/>
            </a:endParaRPr>
          </a:p>
        </p:txBody>
      </p:sp>
      <p:sp>
        <p:nvSpPr>
          <p:cNvPr id="1360" name="Google Shape;1360;p4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1361" name="Google Shape;1361;p4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1362" name="Google Shape;1362;p4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7.24 / 10</a:t>
            </a:r>
            <a:endParaRPr b="1" i="0" sz="600" u="none" cap="none" strike="noStrike">
              <a:solidFill>
                <a:schemeClr val="accent5"/>
              </a:solidFill>
              <a:latin typeface="Roboto"/>
              <a:ea typeface="Roboto"/>
              <a:cs typeface="Roboto"/>
              <a:sym typeface="Roboto"/>
            </a:endParaRPr>
          </a:p>
        </p:txBody>
      </p:sp>
      <p:sp>
        <p:nvSpPr>
          <p:cNvPr id="1363" name="Google Shape;1363;p4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1364" name="Google Shape;1364;p4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a:t>
            </a:r>
            <a:r>
              <a:rPr b="1" i="0" lang="en" sz="600" u="none" cap="none" strike="noStrike">
                <a:solidFill>
                  <a:schemeClr val="accent5"/>
                </a:solidFill>
                <a:latin typeface="Roboto"/>
                <a:ea typeface="Roboto"/>
                <a:cs typeface="Roboto"/>
                <a:sym typeface="Roboto"/>
              </a:rPr>
              <a:t>6.95 / 10</a:t>
            </a:r>
            <a:endParaRPr b="1" i="0" sz="600" u="none" cap="none" strike="noStrike">
              <a:solidFill>
                <a:schemeClr val="accent5"/>
              </a:solidFill>
              <a:latin typeface="Roboto"/>
              <a:ea typeface="Roboto"/>
              <a:cs typeface="Roboto"/>
              <a:sym typeface="Roboto"/>
            </a:endParaRPr>
          </a:p>
        </p:txBody>
      </p:sp>
      <p:pic>
        <p:nvPicPr>
          <p:cNvPr id="1365" name="Google Shape;1365;p41" title="Chart"/>
          <p:cNvPicPr preferRelativeResize="0"/>
          <p:nvPr/>
        </p:nvPicPr>
        <p:blipFill rotWithShape="1">
          <a:blip r:embed="rId3">
            <a:alphaModFix/>
          </a:blip>
          <a:srcRect b="7217" l="5157" r="2753" t="4443"/>
          <a:stretch/>
        </p:blipFill>
        <p:spPr>
          <a:xfrm>
            <a:off x="918225" y="928100"/>
            <a:ext cx="2886850" cy="1693826"/>
          </a:xfrm>
          <a:prstGeom prst="rect">
            <a:avLst/>
          </a:prstGeom>
          <a:noFill/>
          <a:ln>
            <a:noFill/>
          </a:ln>
        </p:spPr>
      </p:pic>
      <p:pic>
        <p:nvPicPr>
          <p:cNvPr id="1366" name="Google Shape;1366;p41" title="Chart"/>
          <p:cNvPicPr preferRelativeResize="0"/>
          <p:nvPr/>
        </p:nvPicPr>
        <p:blipFill rotWithShape="1">
          <a:blip r:embed="rId4">
            <a:alphaModFix/>
          </a:blip>
          <a:srcRect b="0" l="0" r="0" t="0"/>
          <a:stretch/>
        </p:blipFill>
        <p:spPr>
          <a:xfrm>
            <a:off x="4983961" y="976298"/>
            <a:ext cx="3521239" cy="1767300"/>
          </a:xfrm>
          <a:prstGeom prst="rect">
            <a:avLst/>
          </a:prstGeom>
          <a:noFill/>
          <a:ln>
            <a:noFill/>
          </a:ln>
        </p:spPr>
      </p:pic>
      <p:pic>
        <p:nvPicPr>
          <p:cNvPr id="1367" name="Google Shape;1367;p41" title="Chart"/>
          <p:cNvPicPr preferRelativeResize="0"/>
          <p:nvPr/>
        </p:nvPicPr>
        <p:blipFill rotWithShape="1">
          <a:blip r:embed="rId5">
            <a:alphaModFix/>
          </a:blip>
          <a:srcRect b="2381" l="0" r="0" t="0"/>
          <a:stretch/>
        </p:blipFill>
        <p:spPr>
          <a:xfrm>
            <a:off x="523775" y="3117950"/>
            <a:ext cx="7854351" cy="2031000"/>
          </a:xfrm>
          <a:prstGeom prst="rect">
            <a:avLst/>
          </a:prstGeom>
          <a:noFill/>
          <a:ln>
            <a:noFill/>
          </a:ln>
        </p:spPr>
      </p:pic>
      <p:sp>
        <p:nvSpPr>
          <p:cNvPr id="1368" name="Google Shape;1368;p4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1369" name="Google Shape;1369;p4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6.29</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
        <p:nvSpPr>
          <p:cNvPr id="1370" name="Google Shape;1370;p4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1371" name="Google Shape;1371;p4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5.50</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
        <p:nvSpPr>
          <p:cNvPr id="1372" name="Google Shape;1372;p4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1373" name="Google Shape;1373;p4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1374" name="Google Shape;1374;p41"/>
          <p:cNvSpPr txBox="1"/>
          <p:nvPr/>
        </p:nvSpPr>
        <p:spPr>
          <a:xfrm>
            <a:off x="3209587" y="2535900"/>
            <a:ext cx="3747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200</a:t>
            </a:r>
            <a:endParaRPr b="0" i="0" sz="400" u="none" cap="none" strike="noStrike">
              <a:solidFill>
                <a:srgbClr val="000000"/>
              </a:solidFill>
              <a:latin typeface="Roboto"/>
              <a:ea typeface="Roboto"/>
              <a:cs typeface="Roboto"/>
              <a:sym typeface="Roboto"/>
            </a:endParaRPr>
          </a:p>
        </p:txBody>
      </p:sp>
      <p:sp>
        <p:nvSpPr>
          <p:cNvPr id="1375" name="Google Shape;1375;p41"/>
          <p:cNvSpPr txBox="1"/>
          <p:nvPr/>
        </p:nvSpPr>
        <p:spPr>
          <a:xfrm>
            <a:off x="1274825" y="2535900"/>
            <a:ext cx="3747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Roboto"/>
                <a:ea typeface="Roboto"/>
                <a:cs typeface="Roboto"/>
                <a:sym typeface="Roboto"/>
              </a:rPr>
              <a:t>-200</a:t>
            </a:r>
            <a:endParaRPr b="0" i="0" sz="400" u="none" cap="none" strike="noStrike">
              <a:solidFill>
                <a:srgbClr val="000000"/>
              </a:solidFill>
              <a:latin typeface="Roboto"/>
              <a:ea typeface="Roboto"/>
              <a:cs typeface="Roboto"/>
              <a:sym typeface="Roboto"/>
            </a:endParaRPr>
          </a:p>
        </p:txBody>
      </p:sp>
      <p:sp>
        <p:nvSpPr>
          <p:cNvPr id="1376" name="Google Shape;1376;p41"/>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6.00</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
        <p:nvSpPr>
          <p:cNvPr id="1377" name="Google Shape;1377;p41"/>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42"/>
          <p:cNvSpPr txBox="1"/>
          <p:nvPr>
            <p:ph idx="12" type="sldNum"/>
          </p:nvPr>
        </p:nvSpPr>
        <p:spPr>
          <a:xfrm>
            <a:off x="8455801" y="47129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383" name="Google Shape;1383;p42"/>
          <p:cNvSpPr txBox="1"/>
          <p:nvPr/>
        </p:nvSpPr>
        <p:spPr>
          <a:xfrm>
            <a:off x="833725" y="114575"/>
            <a:ext cx="46935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Audience: App Rating </a:t>
            </a:r>
            <a:endParaRPr b="0" i="0" sz="1800" u="none" cap="none" strike="noStrike">
              <a:solidFill>
                <a:srgbClr val="000000"/>
              </a:solidFill>
              <a:latin typeface="Roboto Light"/>
              <a:ea typeface="Roboto Light"/>
              <a:cs typeface="Roboto Light"/>
              <a:sym typeface="Roboto Light"/>
            </a:endParaRPr>
          </a:p>
        </p:txBody>
      </p:sp>
      <p:cxnSp>
        <p:nvCxnSpPr>
          <p:cNvPr id="1384" name="Google Shape;1384;p42"/>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cxnSp>
        <p:nvCxnSpPr>
          <p:cNvPr id="1385" name="Google Shape;1385;p42"/>
          <p:cNvCxnSpPr/>
          <p:nvPr/>
        </p:nvCxnSpPr>
        <p:spPr>
          <a:xfrm>
            <a:off x="406625" y="1150350"/>
            <a:ext cx="8546400" cy="0"/>
          </a:xfrm>
          <a:prstGeom prst="straightConnector1">
            <a:avLst/>
          </a:prstGeom>
          <a:noFill/>
          <a:ln cap="flat" cmpd="sng" w="9525">
            <a:solidFill>
              <a:srgbClr val="EFEFEF"/>
            </a:solidFill>
            <a:prstDash val="solid"/>
            <a:round/>
            <a:headEnd len="sm" w="sm" type="none"/>
            <a:tailEnd len="sm" w="sm" type="none"/>
          </a:ln>
        </p:spPr>
      </p:cxnSp>
      <p:sp>
        <p:nvSpPr>
          <p:cNvPr id="1386" name="Google Shape;1386;p42"/>
          <p:cNvSpPr/>
          <p:nvPr/>
        </p:nvSpPr>
        <p:spPr>
          <a:xfrm>
            <a:off x="781395" y="1785666"/>
            <a:ext cx="1290300" cy="1794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42"/>
          <p:cNvSpPr/>
          <p:nvPr/>
        </p:nvSpPr>
        <p:spPr>
          <a:xfrm>
            <a:off x="3123164" y="1785666"/>
            <a:ext cx="1290300" cy="1794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42"/>
          <p:cNvSpPr/>
          <p:nvPr/>
        </p:nvSpPr>
        <p:spPr>
          <a:xfrm>
            <a:off x="2071797" y="1785666"/>
            <a:ext cx="1051200" cy="17949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42"/>
          <p:cNvSpPr txBox="1"/>
          <p:nvPr/>
        </p:nvSpPr>
        <p:spPr>
          <a:xfrm>
            <a:off x="1590315" y="3653516"/>
            <a:ext cx="1864800" cy="22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999999"/>
                </a:solidFill>
                <a:latin typeface="Roboto"/>
                <a:ea typeface="Roboto"/>
                <a:cs typeface="Roboto"/>
                <a:sym typeface="Roboto"/>
              </a:rPr>
              <a:t>User Scores</a:t>
            </a:r>
            <a:endParaRPr b="0" i="0" sz="400" u="none" cap="none" strike="noStrike">
              <a:solidFill>
                <a:srgbClr val="999999"/>
              </a:solidFill>
              <a:latin typeface="Roboto"/>
              <a:ea typeface="Roboto"/>
              <a:cs typeface="Roboto"/>
              <a:sym typeface="Roboto"/>
            </a:endParaRPr>
          </a:p>
        </p:txBody>
      </p:sp>
      <p:sp>
        <p:nvSpPr>
          <p:cNvPr id="1390" name="Google Shape;1390;p42"/>
          <p:cNvSpPr txBox="1"/>
          <p:nvPr/>
        </p:nvSpPr>
        <p:spPr>
          <a:xfrm rot="-5400000">
            <a:off x="-575593" y="2605170"/>
            <a:ext cx="2126700" cy="22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999999"/>
                </a:solidFill>
                <a:latin typeface="Roboto"/>
                <a:ea typeface="Roboto"/>
                <a:cs typeface="Roboto"/>
                <a:sym typeface="Roboto"/>
              </a:rPr>
              <a:t>Avg  Daily Time Spent in App (Min.)</a:t>
            </a:r>
            <a:endParaRPr b="0" i="0" sz="400" u="none" cap="none" strike="noStrike">
              <a:solidFill>
                <a:srgbClr val="999999"/>
              </a:solidFill>
              <a:latin typeface="Roboto"/>
              <a:ea typeface="Roboto"/>
              <a:cs typeface="Roboto"/>
              <a:sym typeface="Roboto"/>
            </a:endParaRPr>
          </a:p>
        </p:txBody>
      </p:sp>
      <p:pic>
        <p:nvPicPr>
          <p:cNvPr id="1391" name="Google Shape;1391;p42" title="Chart"/>
          <p:cNvPicPr preferRelativeResize="0"/>
          <p:nvPr/>
        </p:nvPicPr>
        <p:blipFill rotWithShape="1">
          <a:blip r:embed="rId3">
            <a:alphaModFix/>
          </a:blip>
          <a:srcRect b="0" l="0" r="0" t="0"/>
          <a:stretch/>
        </p:blipFill>
        <p:spPr>
          <a:xfrm>
            <a:off x="526556" y="1643728"/>
            <a:ext cx="3992350" cy="2151490"/>
          </a:xfrm>
          <a:prstGeom prst="rect">
            <a:avLst/>
          </a:prstGeom>
          <a:noFill/>
          <a:ln>
            <a:noFill/>
          </a:ln>
        </p:spPr>
      </p:pic>
      <p:sp>
        <p:nvSpPr>
          <p:cNvPr id="1392" name="Google Shape;1392;p42"/>
          <p:cNvSpPr txBox="1"/>
          <p:nvPr/>
        </p:nvSpPr>
        <p:spPr>
          <a:xfrm>
            <a:off x="334800" y="4776725"/>
            <a:ext cx="7462200" cy="20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777777"/>
                </a:solidFill>
                <a:latin typeface="Roboto Medium"/>
                <a:ea typeface="Roboto Medium"/>
                <a:cs typeface="Roboto Medium"/>
                <a:sym typeface="Roboto Medium"/>
              </a:rPr>
              <a:t>Clients who performed a significant action (e.g., build an audience) or who visit screens within the app a minimum of 50 times are asked to answer the question  “On a scale of 0-10, how effective was the Audience app at helping you accomplish your goals.” </a:t>
            </a:r>
            <a:endParaRPr b="0" i="1" sz="600" u="none" cap="none" strike="noStrike">
              <a:solidFill>
                <a:srgbClr val="777777"/>
              </a:solidFill>
              <a:latin typeface="Roboto Medium"/>
              <a:ea typeface="Roboto Medium"/>
              <a:cs typeface="Roboto Medium"/>
              <a:sym typeface="Roboto Medium"/>
            </a:endParaRPr>
          </a:p>
        </p:txBody>
      </p:sp>
      <p:sp>
        <p:nvSpPr>
          <p:cNvPr id="1393" name="Google Shape;1393;p42"/>
          <p:cNvSpPr txBox="1"/>
          <p:nvPr/>
        </p:nvSpPr>
        <p:spPr>
          <a:xfrm>
            <a:off x="403375" y="484425"/>
            <a:ext cx="10188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5.50 </a:t>
            </a:r>
            <a:endParaRPr b="0" i="0" sz="2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6 Month Avg. Score</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1394" name="Google Shape;1394;p42"/>
          <p:cNvCxnSpPr/>
          <p:nvPr/>
        </p:nvCxnSpPr>
        <p:spPr>
          <a:xfrm rot="10800000">
            <a:off x="1378332" y="664375"/>
            <a:ext cx="0" cy="408900"/>
          </a:xfrm>
          <a:prstGeom prst="straightConnector1">
            <a:avLst/>
          </a:prstGeom>
          <a:noFill/>
          <a:ln cap="flat" cmpd="sng" w="9525">
            <a:solidFill>
              <a:srgbClr val="EFEFEF"/>
            </a:solidFill>
            <a:prstDash val="solid"/>
            <a:round/>
            <a:headEnd len="sm" w="sm" type="none"/>
            <a:tailEnd len="sm" w="sm" type="none"/>
          </a:ln>
        </p:spPr>
      </p:cxnSp>
      <p:pic>
        <p:nvPicPr>
          <p:cNvPr id="1395" name="Google Shape;1395;p42" title="Chart"/>
          <p:cNvPicPr preferRelativeResize="0"/>
          <p:nvPr/>
        </p:nvPicPr>
        <p:blipFill rotWithShape="1">
          <a:blip r:embed="rId4">
            <a:alphaModFix/>
          </a:blip>
          <a:srcRect b="0" l="0" r="0" t="0"/>
          <a:stretch/>
        </p:blipFill>
        <p:spPr>
          <a:xfrm>
            <a:off x="4911525" y="1773575"/>
            <a:ext cx="3992351" cy="1925189"/>
          </a:xfrm>
          <a:prstGeom prst="rect">
            <a:avLst/>
          </a:prstGeom>
          <a:noFill/>
          <a:ln>
            <a:noFill/>
          </a:ln>
        </p:spPr>
      </p:pic>
      <p:sp>
        <p:nvSpPr>
          <p:cNvPr id="1396" name="Google Shape;1396;p42"/>
          <p:cNvSpPr txBox="1"/>
          <p:nvPr/>
        </p:nvSpPr>
        <p:spPr>
          <a:xfrm>
            <a:off x="5710295" y="1409497"/>
            <a:ext cx="2356800" cy="349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Rolling Six Month Average Audience App Rating</a:t>
            </a:r>
            <a:endParaRPr b="0" i="0" sz="800" u="none" cap="none" strike="noStrike">
              <a:solidFill>
                <a:srgbClr val="000000"/>
              </a:solidFill>
              <a:latin typeface="Roboto"/>
              <a:ea typeface="Roboto"/>
              <a:cs typeface="Roboto"/>
              <a:sym typeface="Roboto"/>
            </a:endParaRPr>
          </a:p>
        </p:txBody>
      </p:sp>
      <p:sp>
        <p:nvSpPr>
          <p:cNvPr id="1397" name="Google Shape;1397;p42"/>
          <p:cNvSpPr txBox="1"/>
          <p:nvPr/>
        </p:nvSpPr>
        <p:spPr>
          <a:xfrm>
            <a:off x="1515620" y="1409497"/>
            <a:ext cx="2356800" cy="349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Audience App Scores (Aug - Jan)</a:t>
            </a:r>
            <a:endParaRPr b="0" i="0" sz="800" u="none" cap="none" strike="noStrike">
              <a:solidFill>
                <a:srgbClr val="000000"/>
              </a:solidFill>
              <a:latin typeface="Roboto"/>
              <a:ea typeface="Roboto"/>
              <a:cs typeface="Roboto"/>
              <a:sym typeface="Roboto"/>
            </a:endParaRPr>
          </a:p>
        </p:txBody>
      </p:sp>
      <p:sp>
        <p:nvSpPr>
          <p:cNvPr id="1398" name="Google Shape;1398;p4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1399" name="Google Shape;1399;p42"/>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6.00</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
        <p:nvSpPr>
          <p:cNvPr id="1400" name="Google Shape;1400;p4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1401" name="Google Shape;1401;p4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1402" name="Google Shape;1402;p4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1403" name="Google Shape;1403;p4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1404" name="Google Shape;1404;p4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1405" name="Google Shape;1405;p4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1406" name="Google Shape;1406;p4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1407" name="Google Shape;1407;p4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1408" name="Google Shape;1408;p42"/>
          <p:cNvSpPr txBox="1"/>
          <p:nvPr/>
        </p:nvSpPr>
        <p:spPr>
          <a:xfrm>
            <a:off x="1491150" y="730706"/>
            <a:ext cx="1051200" cy="26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595959"/>
                </a:solidFill>
                <a:latin typeface="Roboto Light"/>
                <a:ea typeface="Roboto Light"/>
                <a:cs typeface="Roboto Light"/>
                <a:sym typeface="Roboto Light"/>
              </a:rPr>
              <a:t>No New Reviews</a:t>
            </a:r>
            <a:endParaRPr b="0" i="0" sz="900" u="none" cap="none" strike="noStrike">
              <a:solidFill>
                <a:srgbClr val="595959"/>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595959"/>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409" name="Google Shape;1409;p4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1410" name="Google Shape;1410;p42"/>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43"/>
          <p:cNvSpPr txBox="1"/>
          <p:nvPr>
            <p:ph idx="12" type="sldNum"/>
          </p:nvPr>
        </p:nvSpPr>
        <p:spPr>
          <a:xfrm>
            <a:off x="8455801" y="47129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416" name="Google Shape;1416;p43"/>
          <p:cNvSpPr txBox="1"/>
          <p:nvPr/>
        </p:nvSpPr>
        <p:spPr>
          <a:xfrm>
            <a:off x="833725" y="114575"/>
            <a:ext cx="43962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Audience: Power Users</a:t>
            </a:r>
            <a:endParaRPr b="0" i="0" sz="1800" u="none" cap="none" strike="noStrike">
              <a:solidFill>
                <a:srgbClr val="000000"/>
              </a:solidFill>
              <a:latin typeface="Roboto Light"/>
              <a:ea typeface="Roboto Light"/>
              <a:cs typeface="Roboto Light"/>
              <a:sym typeface="Roboto Light"/>
            </a:endParaRPr>
          </a:p>
        </p:txBody>
      </p:sp>
      <p:cxnSp>
        <p:nvCxnSpPr>
          <p:cNvPr id="1417" name="Google Shape;1417;p43"/>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graphicFrame>
        <p:nvGraphicFramePr>
          <p:cNvPr id="1418" name="Google Shape;1418;p43"/>
          <p:cNvGraphicFramePr/>
          <p:nvPr/>
        </p:nvGraphicFramePr>
        <p:xfrm>
          <a:off x="237209" y="987933"/>
          <a:ext cx="3000000" cy="3000000"/>
        </p:xfrm>
        <a:graphic>
          <a:graphicData uri="http://schemas.openxmlformats.org/drawingml/2006/table">
            <a:tbl>
              <a:tblPr>
                <a:noFill/>
                <a:tableStyleId>{CADF2EE4-7DF5-4928-B463-9377BB128C64}</a:tableStyleId>
              </a:tblPr>
              <a:tblGrid>
                <a:gridCol w="1104550"/>
                <a:gridCol w="884675"/>
                <a:gridCol w="891475"/>
                <a:gridCol w="1172525"/>
                <a:gridCol w="964575"/>
                <a:gridCol w="1292050"/>
                <a:gridCol w="1447750"/>
                <a:gridCol w="939525"/>
              </a:tblGrid>
              <a:tr h="37242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Name</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Org</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Audiences Started</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Audiences Completed</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Audiences Explored</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Roboto"/>
                          <a:ea typeface="Roboto"/>
                          <a:cs typeface="Roboto"/>
                          <a:sym typeface="Roboto"/>
                        </a:rPr>
                        <a:t>Viewership Segments Started</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1"/>
                          </a:solidFill>
                          <a:latin typeface="Roboto"/>
                          <a:ea typeface="Roboto"/>
                          <a:cs typeface="Roboto"/>
                          <a:sym typeface="Roboto"/>
                        </a:rPr>
                        <a:t>Viewership Segments Completed</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1"/>
                          </a:solidFill>
                          <a:latin typeface="Roboto"/>
                          <a:ea typeface="Roboto"/>
                          <a:cs typeface="Roboto"/>
                          <a:sym typeface="Roboto"/>
                        </a:rPr>
                        <a:t>Time Spent in App</a:t>
                      </a:r>
                      <a:endParaRPr b="1" sz="8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7F5F4"/>
                    </a:solidFill>
                  </a:tcPr>
                </a:tc>
              </a:tr>
              <a:tr h="301775">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b="1" lang="en" sz="700" u="none" cap="none" strike="noStrike">
                          <a:latin typeface="Roboto"/>
                          <a:ea typeface="Roboto"/>
                          <a:cs typeface="Roboto"/>
                          <a:sym typeface="Roboto"/>
                        </a:rPr>
                        <a:t>153</a:t>
                      </a:r>
                      <a:endParaRPr b="1"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b="1" lang="en" sz="700" u="none" cap="none" strike="noStrike">
                          <a:latin typeface="Roboto"/>
                          <a:ea typeface="Roboto"/>
                          <a:cs typeface="Roboto"/>
                          <a:sym typeface="Roboto"/>
                        </a:rPr>
                        <a:t>141</a:t>
                      </a:r>
                      <a:endParaRPr b="1"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5</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t>0</a:t>
                      </a:r>
                      <a:endParaRPr sz="700" u="none" cap="none" strike="noStrike"/>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t>0</a:t>
                      </a:r>
                      <a:endParaRPr sz="700" u="none" cap="none" strike="noStrike"/>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n" sz="700" u="none" cap="none" strike="noStrike">
                          <a:solidFill>
                            <a:schemeClr val="dk1"/>
                          </a:solidFill>
                          <a:latin typeface="Roboto"/>
                          <a:ea typeface="Roboto"/>
                          <a:cs typeface="Roboto"/>
                          <a:sym typeface="Roboto"/>
                        </a:rPr>
                        <a:t>5h 19m</a:t>
                      </a:r>
                      <a:endParaRPr b="1"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E9E7E7"/>
                    </a:solidFill>
                  </a:tcPr>
                </a:tc>
              </a:tr>
              <a:tr h="248825">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14</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8</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b="1" lang="en" sz="700" u="none" cap="none" strike="noStrike">
                          <a:latin typeface="Roboto"/>
                          <a:ea typeface="Roboto"/>
                          <a:cs typeface="Roboto"/>
                          <a:sym typeface="Roboto"/>
                        </a:rPr>
                        <a:t>49</a:t>
                      </a:r>
                      <a:endParaRPr b="1"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t>0</a:t>
                      </a:r>
                      <a:endParaRPr sz="700" u="none" cap="none" strike="noStrike"/>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t>0</a:t>
                      </a:r>
                      <a:endParaRPr sz="700" u="none" cap="none" strike="noStrike"/>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7F5F4"/>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chemeClr val="dk1"/>
                          </a:solidFill>
                          <a:latin typeface="Roboto"/>
                          <a:ea typeface="Roboto"/>
                          <a:cs typeface="Roboto"/>
                          <a:sym typeface="Roboto"/>
                        </a:rPr>
                        <a:t>2h 33m</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7F5F4"/>
                    </a:solidFill>
                  </a:tcPr>
                </a:tc>
              </a:tr>
              <a:tr h="248825">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6</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2</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Roboto"/>
                          <a:ea typeface="Roboto"/>
                          <a:cs typeface="Roboto"/>
                          <a:sym typeface="Roboto"/>
                        </a:rPr>
                        <a:t>12</a:t>
                      </a:r>
                      <a:endParaRPr sz="7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t>0</a:t>
                      </a:r>
                      <a:endParaRPr sz="700" u="none" cap="none" strike="noStrike"/>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t>0</a:t>
                      </a:r>
                      <a:endParaRPr sz="700" u="none" cap="none" strike="noStrike"/>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E9E7E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chemeClr val="dk1"/>
                          </a:solidFill>
                          <a:latin typeface="Roboto"/>
                          <a:ea typeface="Roboto"/>
                          <a:cs typeface="Roboto"/>
                          <a:sym typeface="Roboto"/>
                        </a:rPr>
                        <a:t>1h 35m</a:t>
                      </a:r>
                      <a:endParaRPr sz="7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E9E7E7"/>
                    </a:solidFill>
                  </a:tcPr>
                </a:tc>
              </a:tr>
            </a:tbl>
          </a:graphicData>
        </a:graphic>
      </p:graphicFrame>
      <p:sp>
        <p:nvSpPr>
          <p:cNvPr id="1419" name="Google Shape;1419;p4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1420" name="Google Shape;1420;p4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9.17</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
        <p:nvSpPr>
          <p:cNvPr id="1421" name="Google Shape;1421;p4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9.43</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
        <p:nvSpPr>
          <p:cNvPr id="1422" name="Google Shape;1422;p4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1423" name="Google Shape;1423;p4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9.33</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
        <p:nvSpPr>
          <p:cNvPr id="1424" name="Google Shape;1424;p4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2022</a:t>
            </a:r>
            <a:endParaRPr b="1" i="0" sz="600" u="none" cap="none" strike="noStrike">
              <a:solidFill>
                <a:schemeClr val="accent5"/>
              </a:solidFill>
              <a:latin typeface="Roboto"/>
              <a:ea typeface="Roboto"/>
              <a:cs typeface="Roboto"/>
              <a:sym typeface="Roboto"/>
            </a:endParaRPr>
          </a:p>
        </p:txBody>
      </p:sp>
      <p:sp>
        <p:nvSpPr>
          <p:cNvPr id="1425" name="Google Shape;1425;p4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8.16</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
        <p:nvSpPr>
          <p:cNvPr id="1426" name="Google Shape;1426;p4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1427" name="Google Shape;1427;p4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1428" name="Google Shape;1428;p4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8.14</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
        <p:nvSpPr>
          <p:cNvPr id="1429" name="Google Shape;1429;p4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1430" name="Google Shape;1430;p4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8.33</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
        <p:nvSpPr>
          <p:cNvPr id="1431" name="Google Shape;1431;p4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1432" name="Google Shape;1432;p4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6.29</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
        <p:nvSpPr>
          <p:cNvPr id="1433" name="Google Shape;1433;p4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1434" name="Google Shape;1434;p4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5.50</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
        <p:nvSpPr>
          <p:cNvPr id="1435" name="Google Shape;1435;p4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1436" name="Google Shape;1436;p43"/>
          <p:cNvSpPr/>
          <p:nvPr/>
        </p:nvSpPr>
        <p:spPr>
          <a:xfrm>
            <a:off x="70532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
        <p:nvSpPr>
          <p:cNvPr id="1437" name="Google Shape;1437;p43"/>
          <p:cNvSpPr/>
          <p:nvPr/>
        </p:nvSpPr>
        <p:spPr>
          <a:xfrm>
            <a:off x="7922425" y="231125"/>
            <a:ext cx="10119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APP RATING:</a:t>
            </a:r>
            <a:r>
              <a:rPr b="0" i="0" lang="en" sz="600" u="none" cap="none" strike="noStrike">
                <a:solidFill>
                  <a:schemeClr val="accent5"/>
                </a:solidFill>
                <a:latin typeface="Roboto Medium"/>
                <a:ea typeface="Roboto Medium"/>
                <a:cs typeface="Roboto Medium"/>
                <a:sym typeface="Roboto Medium"/>
              </a:rPr>
              <a:t> 6.00</a:t>
            </a:r>
            <a:r>
              <a:rPr b="1" i="0" lang="en" sz="600" u="none" cap="none" strike="noStrike">
                <a:solidFill>
                  <a:schemeClr val="accent5"/>
                </a:solidFill>
                <a:latin typeface="Roboto"/>
                <a:ea typeface="Roboto"/>
                <a:cs typeface="Roboto"/>
                <a:sym typeface="Roboto"/>
              </a:rPr>
              <a:t> / 10</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44"/>
          <p:cNvSpPr txBox="1"/>
          <p:nvPr>
            <p:ph type="title"/>
          </p:nvPr>
        </p:nvSpPr>
        <p:spPr>
          <a:xfrm>
            <a:off x="457200" y="1697125"/>
            <a:ext cx="3883200" cy="138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
              <a:t>Elsy Usage</a:t>
            </a:r>
            <a:endParaRPr/>
          </a:p>
        </p:txBody>
      </p:sp>
      <p:sp>
        <p:nvSpPr>
          <p:cNvPr id="1443" name="Google Shape;1443;p44"/>
          <p:cNvSpPr txBox="1"/>
          <p:nvPr>
            <p:ph idx="12" type="sldNum"/>
          </p:nvPr>
        </p:nvSpPr>
        <p:spPr>
          <a:xfrm>
            <a:off x="8453301" y="47130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pic>
        <p:nvPicPr>
          <p:cNvPr id="1448" name="Google Shape;1448;p45" title="Chart"/>
          <p:cNvPicPr preferRelativeResize="0"/>
          <p:nvPr/>
        </p:nvPicPr>
        <p:blipFill rotWithShape="1">
          <a:blip r:embed="rId3">
            <a:alphaModFix/>
          </a:blip>
          <a:srcRect b="0" l="0" r="0" t="0"/>
          <a:stretch/>
        </p:blipFill>
        <p:spPr>
          <a:xfrm>
            <a:off x="6101875" y="1418761"/>
            <a:ext cx="2706987" cy="1233400"/>
          </a:xfrm>
          <a:prstGeom prst="rect">
            <a:avLst/>
          </a:prstGeom>
          <a:noFill/>
          <a:ln>
            <a:noFill/>
          </a:ln>
        </p:spPr>
      </p:pic>
      <p:pic>
        <p:nvPicPr>
          <p:cNvPr id="1449" name="Google Shape;1449;p45" title="Chart"/>
          <p:cNvPicPr preferRelativeResize="0"/>
          <p:nvPr/>
        </p:nvPicPr>
        <p:blipFill rotWithShape="1">
          <a:blip r:embed="rId4">
            <a:alphaModFix/>
          </a:blip>
          <a:srcRect b="0" l="0" r="0" t="0"/>
          <a:stretch/>
        </p:blipFill>
        <p:spPr>
          <a:xfrm>
            <a:off x="3215950" y="1454461"/>
            <a:ext cx="2706999" cy="1233400"/>
          </a:xfrm>
          <a:prstGeom prst="rect">
            <a:avLst/>
          </a:prstGeom>
          <a:noFill/>
          <a:ln>
            <a:noFill/>
          </a:ln>
        </p:spPr>
      </p:pic>
      <p:pic>
        <p:nvPicPr>
          <p:cNvPr id="1450" name="Google Shape;1450;p45" title="Chart"/>
          <p:cNvPicPr preferRelativeResize="0"/>
          <p:nvPr/>
        </p:nvPicPr>
        <p:blipFill rotWithShape="1">
          <a:blip r:embed="rId5">
            <a:alphaModFix/>
          </a:blip>
          <a:srcRect b="0" l="0" r="0" t="0"/>
          <a:stretch/>
        </p:blipFill>
        <p:spPr>
          <a:xfrm>
            <a:off x="390575" y="1507437"/>
            <a:ext cx="2557746" cy="1233400"/>
          </a:xfrm>
          <a:prstGeom prst="rect">
            <a:avLst/>
          </a:prstGeom>
          <a:noFill/>
          <a:ln>
            <a:noFill/>
          </a:ln>
        </p:spPr>
      </p:pic>
      <p:sp>
        <p:nvSpPr>
          <p:cNvPr id="1451" name="Google Shape;1451;p45"/>
          <p:cNvSpPr txBox="1"/>
          <p:nvPr>
            <p:ph idx="12" type="sldNum"/>
          </p:nvPr>
        </p:nvSpPr>
        <p:spPr>
          <a:xfrm>
            <a:off x="8455801" y="47129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452" name="Google Shape;1452;p45"/>
          <p:cNvSpPr txBox="1"/>
          <p:nvPr/>
        </p:nvSpPr>
        <p:spPr>
          <a:xfrm>
            <a:off x="369509" y="1138340"/>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Clients in the Elsy Platform</a:t>
            </a:r>
            <a:endParaRPr b="0" i="0" sz="800" u="none" cap="none" strike="noStrike">
              <a:solidFill>
                <a:srgbClr val="000000"/>
              </a:solidFill>
              <a:latin typeface="Roboto"/>
              <a:ea typeface="Roboto"/>
              <a:cs typeface="Roboto"/>
              <a:sym typeface="Roboto"/>
            </a:endParaRPr>
          </a:p>
        </p:txBody>
      </p:sp>
      <p:sp>
        <p:nvSpPr>
          <p:cNvPr id="1453" name="Google Shape;1453;p45"/>
          <p:cNvSpPr txBox="1"/>
          <p:nvPr/>
        </p:nvSpPr>
        <p:spPr>
          <a:xfrm>
            <a:off x="6078661" y="1138340"/>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Avg. Days Spent In Elsy Platform</a:t>
            </a:r>
            <a:endParaRPr b="0" i="0" sz="800" u="none" cap="none" strike="noStrike">
              <a:solidFill>
                <a:srgbClr val="000000"/>
              </a:solidFill>
              <a:latin typeface="Roboto"/>
              <a:ea typeface="Roboto"/>
              <a:cs typeface="Roboto"/>
              <a:sym typeface="Roboto"/>
            </a:endParaRPr>
          </a:p>
        </p:txBody>
      </p:sp>
      <p:cxnSp>
        <p:nvCxnSpPr>
          <p:cNvPr id="1454" name="Google Shape;1454;p45"/>
          <p:cNvCxnSpPr/>
          <p:nvPr/>
        </p:nvCxnSpPr>
        <p:spPr>
          <a:xfrm>
            <a:off x="406625" y="1150350"/>
            <a:ext cx="8546400" cy="0"/>
          </a:xfrm>
          <a:prstGeom prst="straightConnector1">
            <a:avLst/>
          </a:prstGeom>
          <a:noFill/>
          <a:ln cap="flat" cmpd="sng" w="9525">
            <a:solidFill>
              <a:srgbClr val="EFEFEF"/>
            </a:solidFill>
            <a:prstDash val="solid"/>
            <a:round/>
            <a:headEnd len="sm" w="sm" type="none"/>
            <a:tailEnd len="sm" w="sm" type="none"/>
          </a:ln>
        </p:spPr>
      </p:cxnSp>
      <p:sp>
        <p:nvSpPr>
          <p:cNvPr id="1455" name="Google Shape;1455;p45"/>
          <p:cNvSpPr txBox="1"/>
          <p:nvPr/>
        </p:nvSpPr>
        <p:spPr>
          <a:xfrm>
            <a:off x="3164739" y="1138340"/>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Avg. Time Spent in the Elsy Platform (min)</a:t>
            </a:r>
            <a:endParaRPr b="0" i="0" sz="800" u="none" cap="none" strike="noStrike">
              <a:solidFill>
                <a:srgbClr val="000000"/>
              </a:solidFill>
              <a:latin typeface="Roboto"/>
              <a:ea typeface="Roboto"/>
              <a:cs typeface="Roboto"/>
              <a:sym typeface="Roboto"/>
            </a:endParaRPr>
          </a:p>
        </p:txBody>
      </p:sp>
      <p:cxnSp>
        <p:nvCxnSpPr>
          <p:cNvPr id="1456" name="Google Shape;1456;p45"/>
          <p:cNvCxnSpPr/>
          <p:nvPr/>
        </p:nvCxnSpPr>
        <p:spPr>
          <a:xfrm>
            <a:off x="406625" y="2860900"/>
            <a:ext cx="8546400" cy="0"/>
          </a:xfrm>
          <a:prstGeom prst="straightConnector1">
            <a:avLst/>
          </a:prstGeom>
          <a:noFill/>
          <a:ln cap="flat" cmpd="sng" w="9525">
            <a:solidFill>
              <a:srgbClr val="EFEFEF"/>
            </a:solidFill>
            <a:prstDash val="solid"/>
            <a:round/>
            <a:headEnd len="sm" w="sm" type="none"/>
            <a:tailEnd len="sm" w="sm" type="none"/>
          </a:ln>
        </p:spPr>
      </p:cxnSp>
      <p:cxnSp>
        <p:nvCxnSpPr>
          <p:cNvPr id="1457" name="Google Shape;1457;p45"/>
          <p:cNvCxnSpPr/>
          <p:nvPr/>
        </p:nvCxnSpPr>
        <p:spPr>
          <a:xfrm rot="10800000">
            <a:off x="3053675" y="1221425"/>
            <a:ext cx="0" cy="1561800"/>
          </a:xfrm>
          <a:prstGeom prst="straightConnector1">
            <a:avLst/>
          </a:prstGeom>
          <a:noFill/>
          <a:ln cap="flat" cmpd="sng" w="9525">
            <a:solidFill>
              <a:srgbClr val="EFEFEF"/>
            </a:solidFill>
            <a:prstDash val="solid"/>
            <a:round/>
            <a:headEnd len="sm" w="sm" type="none"/>
            <a:tailEnd len="sm" w="sm" type="none"/>
          </a:ln>
        </p:spPr>
      </p:cxnSp>
      <p:cxnSp>
        <p:nvCxnSpPr>
          <p:cNvPr id="1458" name="Google Shape;1458;p45"/>
          <p:cNvCxnSpPr/>
          <p:nvPr/>
        </p:nvCxnSpPr>
        <p:spPr>
          <a:xfrm rot="10800000">
            <a:off x="5998400" y="1201000"/>
            <a:ext cx="0" cy="1561800"/>
          </a:xfrm>
          <a:prstGeom prst="straightConnector1">
            <a:avLst/>
          </a:prstGeom>
          <a:noFill/>
          <a:ln cap="flat" cmpd="sng" w="9525">
            <a:solidFill>
              <a:srgbClr val="EFEFEF"/>
            </a:solidFill>
            <a:prstDash val="solid"/>
            <a:round/>
            <a:headEnd len="sm" w="sm" type="none"/>
            <a:tailEnd len="sm" w="sm" type="none"/>
          </a:ln>
        </p:spPr>
      </p:cxnSp>
      <p:sp>
        <p:nvSpPr>
          <p:cNvPr id="1459" name="Google Shape;1459;p45"/>
          <p:cNvSpPr txBox="1"/>
          <p:nvPr/>
        </p:nvSpPr>
        <p:spPr>
          <a:xfrm>
            <a:off x="8041506" y="1403861"/>
            <a:ext cx="873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460" name="Google Shape;1460;p45"/>
          <p:cNvSpPr txBox="1"/>
          <p:nvPr/>
        </p:nvSpPr>
        <p:spPr>
          <a:xfrm>
            <a:off x="833725" y="114575"/>
            <a:ext cx="31737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Elsy Usage</a:t>
            </a:r>
            <a:endParaRPr b="0" i="0" sz="1800" u="none" cap="none" strike="noStrike">
              <a:solidFill>
                <a:srgbClr val="000000"/>
              </a:solidFill>
              <a:latin typeface="Roboto Light"/>
              <a:ea typeface="Roboto Light"/>
              <a:cs typeface="Roboto Light"/>
              <a:sym typeface="Roboto Light"/>
            </a:endParaRPr>
          </a:p>
        </p:txBody>
      </p:sp>
      <p:sp>
        <p:nvSpPr>
          <p:cNvPr id="1461" name="Google Shape;1461;p45"/>
          <p:cNvSpPr txBox="1"/>
          <p:nvPr/>
        </p:nvSpPr>
        <p:spPr>
          <a:xfrm>
            <a:off x="1593725" y="480000"/>
            <a:ext cx="13212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2h 06m</a:t>
            </a:r>
            <a:endParaRPr b="0" i="0" sz="8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Avg. Time Spent in PMB</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1462" name="Google Shape;1462;p45"/>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cxnSp>
        <p:nvCxnSpPr>
          <p:cNvPr id="1463" name="Google Shape;1463;p45"/>
          <p:cNvCxnSpPr/>
          <p:nvPr/>
        </p:nvCxnSpPr>
        <p:spPr>
          <a:xfrm rot="10800000">
            <a:off x="3051282" y="664375"/>
            <a:ext cx="0" cy="408900"/>
          </a:xfrm>
          <a:prstGeom prst="straightConnector1">
            <a:avLst/>
          </a:prstGeom>
          <a:noFill/>
          <a:ln cap="flat" cmpd="sng" w="9525">
            <a:solidFill>
              <a:srgbClr val="EFEFEF"/>
            </a:solidFill>
            <a:prstDash val="solid"/>
            <a:round/>
            <a:headEnd len="sm" w="sm" type="none"/>
            <a:tailEnd len="sm" w="sm" type="none"/>
          </a:ln>
        </p:spPr>
      </p:cxnSp>
      <p:sp>
        <p:nvSpPr>
          <p:cNvPr id="1464" name="Google Shape;1464;p45"/>
          <p:cNvSpPr txBox="1"/>
          <p:nvPr/>
        </p:nvSpPr>
        <p:spPr>
          <a:xfrm>
            <a:off x="389725" y="484425"/>
            <a:ext cx="11667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50 </a:t>
            </a:r>
            <a:r>
              <a:rPr b="0" i="0" lang="en" sz="1200" u="none" cap="none" strike="noStrike">
                <a:solidFill>
                  <a:schemeClr val="dk1"/>
                </a:solidFill>
                <a:latin typeface="Roboto Light"/>
                <a:ea typeface="Roboto Light"/>
                <a:cs typeface="Roboto Light"/>
                <a:sym typeface="Roboto Light"/>
              </a:rPr>
              <a:t>/ 31</a:t>
            </a:r>
            <a:endParaRPr b="0" i="0" sz="1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Total Users / Active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465" name="Google Shape;1465;p45"/>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graphicFrame>
        <p:nvGraphicFramePr>
          <p:cNvPr id="1466" name="Google Shape;1466;p45"/>
          <p:cNvGraphicFramePr/>
          <p:nvPr/>
        </p:nvGraphicFramePr>
        <p:xfrm>
          <a:off x="489051" y="3151151"/>
          <a:ext cx="3000000" cy="3000000"/>
        </p:xfrm>
        <a:graphic>
          <a:graphicData uri="http://schemas.openxmlformats.org/drawingml/2006/table">
            <a:tbl>
              <a:tblPr>
                <a:noFill/>
                <a:tableStyleId>{CADF2EE4-7DF5-4928-B463-9377BB128C64}</a:tableStyleId>
              </a:tblPr>
              <a:tblGrid>
                <a:gridCol w="407200"/>
                <a:gridCol w="907875"/>
                <a:gridCol w="663975"/>
                <a:gridCol w="529500"/>
              </a:tblGrid>
              <a:tr h="263825">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Rank</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User</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Org</a:t>
                      </a:r>
                      <a:endParaRPr sz="600" u="none" cap="none" strike="noStrike"/>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Time</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r>
              <a:tr h="281300">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1</a:t>
                      </a:r>
                      <a:endParaRPr sz="6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48h 21m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r h="281300">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2</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14h 12m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r>
              <a:tr h="281300">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3</a:t>
                      </a:r>
                      <a:endParaRPr sz="6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u="none" cap="none" strike="noStrike">
                          <a:solidFill>
                            <a:schemeClr val="dk1"/>
                          </a:solidFill>
                          <a:latin typeface="Roboto"/>
                          <a:ea typeface="Roboto"/>
                          <a:cs typeface="Roboto"/>
                          <a:sym typeface="Roboto"/>
                        </a:rPr>
                        <a:t>5h 33m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r h="25827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4</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u="none" cap="none" strike="noStrike">
                          <a:solidFill>
                            <a:schemeClr val="dk1"/>
                          </a:solidFill>
                          <a:latin typeface="Roboto"/>
                          <a:ea typeface="Roboto"/>
                          <a:cs typeface="Roboto"/>
                          <a:sym typeface="Roboto"/>
                        </a:rPr>
                        <a:t>4h 17m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r>
              <a:tr h="25827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5</a:t>
                      </a:r>
                      <a:endParaRPr sz="6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3h 54m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bl>
          </a:graphicData>
        </a:graphic>
      </p:graphicFrame>
      <p:sp>
        <p:nvSpPr>
          <p:cNvPr id="1467" name="Google Shape;1467;p45"/>
          <p:cNvSpPr txBox="1"/>
          <p:nvPr/>
        </p:nvSpPr>
        <p:spPr>
          <a:xfrm>
            <a:off x="382803" y="2831863"/>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Top Users by Time in Elsy Platform </a:t>
            </a:r>
            <a:endParaRPr b="0" i="0" sz="800" u="none" cap="none" strike="noStrike">
              <a:solidFill>
                <a:srgbClr val="000000"/>
              </a:solidFill>
              <a:latin typeface="Roboto"/>
              <a:ea typeface="Roboto"/>
              <a:cs typeface="Roboto"/>
              <a:sym typeface="Roboto"/>
            </a:endParaRPr>
          </a:p>
        </p:txBody>
      </p:sp>
      <p:graphicFrame>
        <p:nvGraphicFramePr>
          <p:cNvPr id="1468" name="Google Shape;1468;p45"/>
          <p:cNvGraphicFramePr/>
          <p:nvPr/>
        </p:nvGraphicFramePr>
        <p:xfrm>
          <a:off x="3322201" y="3151151"/>
          <a:ext cx="3000000" cy="3000000"/>
        </p:xfrm>
        <a:graphic>
          <a:graphicData uri="http://schemas.openxmlformats.org/drawingml/2006/table">
            <a:tbl>
              <a:tblPr>
                <a:noFill/>
                <a:tableStyleId>{CADF2EE4-7DF5-4928-B463-9377BB128C64}</a:tableStyleId>
              </a:tblPr>
              <a:tblGrid>
                <a:gridCol w="564600"/>
                <a:gridCol w="1083800"/>
                <a:gridCol w="967025"/>
                <a:gridCol w="1097600"/>
              </a:tblGrid>
              <a:tr h="263825">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Rank</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User</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Org</a:t>
                      </a:r>
                      <a:endParaRPr sz="600" u="none" cap="none" strike="noStrike"/>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Days</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r>
              <a:tr h="281300">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1</a:t>
                      </a:r>
                      <a:endParaRPr sz="6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14</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r h="281300">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2</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13</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r>
              <a:tr h="281300">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3</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13</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r h="25827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4</a:t>
                      </a:r>
                      <a:endParaRPr sz="6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u="none" cap="none" strike="noStrike">
                          <a:solidFill>
                            <a:schemeClr val="dk1"/>
                          </a:solidFill>
                          <a:latin typeface="Roboto"/>
                          <a:ea typeface="Roboto"/>
                          <a:cs typeface="Roboto"/>
                          <a:sym typeface="Roboto"/>
                        </a:rPr>
                        <a:t>13</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r>
              <a:tr h="25827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5</a:t>
                      </a:r>
                      <a:endParaRPr sz="6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12</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bl>
          </a:graphicData>
        </a:graphic>
      </p:graphicFrame>
      <p:cxnSp>
        <p:nvCxnSpPr>
          <p:cNvPr id="1469" name="Google Shape;1469;p45"/>
          <p:cNvCxnSpPr/>
          <p:nvPr/>
        </p:nvCxnSpPr>
        <p:spPr>
          <a:xfrm rot="10800000">
            <a:off x="3067328" y="2942817"/>
            <a:ext cx="0" cy="1561800"/>
          </a:xfrm>
          <a:prstGeom prst="straightConnector1">
            <a:avLst/>
          </a:prstGeom>
          <a:noFill/>
          <a:ln cap="flat" cmpd="sng" w="9525">
            <a:solidFill>
              <a:srgbClr val="EFEFEF"/>
            </a:solidFill>
            <a:prstDash val="solid"/>
            <a:round/>
            <a:headEnd len="sm" w="sm" type="none"/>
            <a:tailEnd len="sm" w="sm" type="none"/>
          </a:ln>
        </p:spPr>
      </p:cxnSp>
      <p:sp>
        <p:nvSpPr>
          <p:cNvPr id="1470" name="Google Shape;1470;p45"/>
          <p:cNvSpPr txBox="1"/>
          <p:nvPr/>
        </p:nvSpPr>
        <p:spPr>
          <a:xfrm>
            <a:off x="3215953" y="2831863"/>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Top Users by Days in Elsy Platform</a:t>
            </a:r>
            <a:endParaRPr b="0" i="0" sz="800" u="none" cap="none" strike="noStrike">
              <a:solidFill>
                <a:srgbClr val="000000"/>
              </a:solidFill>
              <a:latin typeface="Roboto"/>
              <a:ea typeface="Roboto"/>
              <a:cs typeface="Roboto"/>
              <a:sym typeface="Roboto"/>
            </a:endParaRPr>
          </a:p>
        </p:txBody>
      </p:sp>
      <p:sp>
        <p:nvSpPr>
          <p:cNvPr id="1471" name="Google Shape;1471;p45"/>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 </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46"/>
          <p:cNvSpPr txBox="1"/>
          <p:nvPr>
            <p:ph idx="12" type="sldNum"/>
          </p:nvPr>
        </p:nvSpPr>
        <p:spPr>
          <a:xfrm>
            <a:off x="8455801" y="47129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477" name="Google Shape;1477;p46"/>
          <p:cNvSpPr txBox="1"/>
          <p:nvPr/>
        </p:nvSpPr>
        <p:spPr>
          <a:xfrm>
            <a:off x="382798" y="1080850"/>
            <a:ext cx="29841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Plan Overview Report: Total Users</a:t>
            </a:r>
            <a:endParaRPr b="0" i="0" sz="800" u="none" cap="none" strike="noStrike">
              <a:solidFill>
                <a:srgbClr val="000000"/>
              </a:solidFill>
              <a:latin typeface="Roboto"/>
              <a:ea typeface="Roboto"/>
              <a:cs typeface="Roboto"/>
              <a:sym typeface="Roboto"/>
            </a:endParaRPr>
          </a:p>
        </p:txBody>
      </p:sp>
      <p:sp>
        <p:nvSpPr>
          <p:cNvPr id="1478" name="Google Shape;1478;p46"/>
          <p:cNvSpPr txBox="1"/>
          <p:nvPr/>
        </p:nvSpPr>
        <p:spPr>
          <a:xfrm>
            <a:off x="389723" y="3047900"/>
            <a:ext cx="27945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Plan Overview Report: Avg. Time per User (min)</a:t>
            </a:r>
            <a:endParaRPr b="0" i="0" sz="800" u="none" cap="none" strike="noStrike">
              <a:solidFill>
                <a:schemeClr val="dk1"/>
              </a:solidFill>
              <a:latin typeface="Roboto"/>
              <a:ea typeface="Roboto"/>
              <a:cs typeface="Roboto"/>
              <a:sym typeface="Roboto"/>
            </a:endParaRPr>
          </a:p>
        </p:txBody>
      </p:sp>
      <p:cxnSp>
        <p:nvCxnSpPr>
          <p:cNvPr id="1479" name="Google Shape;1479;p46"/>
          <p:cNvCxnSpPr/>
          <p:nvPr/>
        </p:nvCxnSpPr>
        <p:spPr>
          <a:xfrm>
            <a:off x="406625" y="1086675"/>
            <a:ext cx="8546400" cy="0"/>
          </a:xfrm>
          <a:prstGeom prst="straightConnector1">
            <a:avLst/>
          </a:prstGeom>
          <a:noFill/>
          <a:ln cap="flat" cmpd="sng" w="9525">
            <a:solidFill>
              <a:srgbClr val="EFEFEF"/>
            </a:solidFill>
            <a:prstDash val="solid"/>
            <a:round/>
            <a:headEnd len="sm" w="sm" type="none"/>
            <a:tailEnd len="sm" w="sm" type="none"/>
          </a:ln>
        </p:spPr>
      </p:cxnSp>
      <p:cxnSp>
        <p:nvCxnSpPr>
          <p:cNvPr id="1480" name="Google Shape;1480;p46"/>
          <p:cNvCxnSpPr/>
          <p:nvPr/>
        </p:nvCxnSpPr>
        <p:spPr>
          <a:xfrm>
            <a:off x="406625" y="3099582"/>
            <a:ext cx="3197100" cy="6900"/>
          </a:xfrm>
          <a:prstGeom prst="straightConnector1">
            <a:avLst/>
          </a:prstGeom>
          <a:noFill/>
          <a:ln cap="flat" cmpd="sng" w="9525">
            <a:solidFill>
              <a:srgbClr val="EFEFEF"/>
            </a:solidFill>
            <a:prstDash val="solid"/>
            <a:round/>
            <a:headEnd len="sm" w="sm" type="none"/>
            <a:tailEnd len="sm" w="sm" type="none"/>
          </a:ln>
        </p:spPr>
      </p:cxnSp>
      <p:cxnSp>
        <p:nvCxnSpPr>
          <p:cNvPr id="1481" name="Google Shape;1481;p46"/>
          <p:cNvCxnSpPr/>
          <p:nvPr/>
        </p:nvCxnSpPr>
        <p:spPr>
          <a:xfrm rot="10800000">
            <a:off x="3728250" y="1180500"/>
            <a:ext cx="0" cy="3765000"/>
          </a:xfrm>
          <a:prstGeom prst="straightConnector1">
            <a:avLst/>
          </a:prstGeom>
          <a:noFill/>
          <a:ln cap="flat" cmpd="sng" w="9525">
            <a:solidFill>
              <a:srgbClr val="EFEFEF"/>
            </a:solidFill>
            <a:prstDash val="solid"/>
            <a:round/>
            <a:headEnd len="sm" w="sm" type="none"/>
            <a:tailEnd len="sm" w="sm" type="none"/>
          </a:ln>
        </p:spPr>
      </p:cxnSp>
      <p:sp>
        <p:nvSpPr>
          <p:cNvPr id="1482" name="Google Shape;1482;p46"/>
          <p:cNvSpPr txBox="1"/>
          <p:nvPr/>
        </p:nvSpPr>
        <p:spPr>
          <a:xfrm>
            <a:off x="8041506" y="1403861"/>
            <a:ext cx="873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483" name="Google Shape;1483;p46"/>
          <p:cNvSpPr txBox="1"/>
          <p:nvPr/>
        </p:nvSpPr>
        <p:spPr>
          <a:xfrm>
            <a:off x="833725" y="114575"/>
            <a:ext cx="46092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Elsy - Plan Overview Reports</a:t>
            </a:r>
            <a:endParaRPr b="0" i="0" sz="1800" u="none" cap="none" strike="noStrike">
              <a:solidFill>
                <a:srgbClr val="000000"/>
              </a:solidFill>
              <a:latin typeface="Roboto Light"/>
              <a:ea typeface="Roboto Light"/>
              <a:cs typeface="Roboto Light"/>
              <a:sym typeface="Roboto Light"/>
            </a:endParaRPr>
          </a:p>
        </p:txBody>
      </p:sp>
      <p:sp>
        <p:nvSpPr>
          <p:cNvPr id="1484" name="Google Shape;1484;p46"/>
          <p:cNvSpPr txBox="1"/>
          <p:nvPr/>
        </p:nvSpPr>
        <p:spPr>
          <a:xfrm>
            <a:off x="1746134" y="479945"/>
            <a:ext cx="13212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7m 15s</a:t>
            </a:r>
            <a:endParaRPr b="0" i="0" sz="8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Avg. Time Spent in Report</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1485" name="Google Shape;1485;p46"/>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1486" name="Google Shape;1486;p46"/>
          <p:cNvSpPr txBox="1"/>
          <p:nvPr/>
        </p:nvSpPr>
        <p:spPr>
          <a:xfrm>
            <a:off x="389725" y="484425"/>
            <a:ext cx="11667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20</a:t>
            </a:r>
            <a:endParaRPr b="0" i="0" sz="1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Total Users</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487" name="Google Shape;1487;p46"/>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1488" name="Google Shape;1488;p46"/>
          <p:cNvSpPr txBox="1"/>
          <p:nvPr/>
        </p:nvSpPr>
        <p:spPr>
          <a:xfrm>
            <a:off x="3928090" y="1159113"/>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Plan Overview Report: Top Users</a:t>
            </a:r>
            <a:endParaRPr b="0" i="0" sz="800" u="none" cap="none" strike="noStrike">
              <a:solidFill>
                <a:schemeClr val="dk1"/>
              </a:solidFill>
              <a:latin typeface="Roboto"/>
              <a:ea typeface="Roboto"/>
              <a:cs typeface="Roboto"/>
              <a:sym typeface="Roboto"/>
            </a:endParaRPr>
          </a:p>
        </p:txBody>
      </p:sp>
      <p:graphicFrame>
        <p:nvGraphicFramePr>
          <p:cNvPr id="1489" name="Google Shape;1489;p46"/>
          <p:cNvGraphicFramePr/>
          <p:nvPr/>
        </p:nvGraphicFramePr>
        <p:xfrm>
          <a:off x="4047063" y="1581076"/>
          <a:ext cx="3000000" cy="3000000"/>
        </p:xfrm>
        <a:graphic>
          <a:graphicData uri="http://schemas.openxmlformats.org/drawingml/2006/table">
            <a:tbl>
              <a:tblPr>
                <a:noFill/>
                <a:tableStyleId>{CADF2EE4-7DF5-4928-B463-9377BB128C64}</a:tableStyleId>
              </a:tblPr>
              <a:tblGrid>
                <a:gridCol w="555700"/>
                <a:gridCol w="1163425"/>
                <a:gridCol w="855150"/>
                <a:gridCol w="740000"/>
              </a:tblGrid>
              <a:tr h="263825">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Rank</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User</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Org</a:t>
                      </a:r>
                      <a:endParaRPr sz="600" u="none" cap="none" strike="noStrike"/>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Time on Report</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r>
              <a:tr h="281300">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1</a:t>
                      </a:r>
                      <a:endParaRPr sz="6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34m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r h="281300">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2</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22m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r>
              <a:tr h="281300">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3</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22m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r h="25827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4</a:t>
                      </a:r>
                      <a:endParaRPr sz="6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u="none" cap="none" strike="noStrike">
                          <a:solidFill>
                            <a:schemeClr val="dk1"/>
                          </a:solidFill>
                          <a:latin typeface="Roboto"/>
                          <a:ea typeface="Roboto"/>
                          <a:cs typeface="Roboto"/>
                          <a:sym typeface="Roboto"/>
                        </a:rPr>
                        <a:t>15m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r>
            </a:tbl>
          </a:graphicData>
        </a:graphic>
      </p:graphicFrame>
      <p:pic>
        <p:nvPicPr>
          <p:cNvPr id="1490" name="Google Shape;1490;p46" title="Chart"/>
          <p:cNvPicPr preferRelativeResize="0"/>
          <p:nvPr/>
        </p:nvPicPr>
        <p:blipFill rotWithShape="1">
          <a:blip r:embed="rId3">
            <a:alphaModFix/>
          </a:blip>
          <a:srcRect b="0" l="0" r="0" t="0"/>
          <a:stretch/>
        </p:blipFill>
        <p:spPr>
          <a:xfrm>
            <a:off x="602525" y="3397400"/>
            <a:ext cx="2544675" cy="1577320"/>
          </a:xfrm>
          <a:prstGeom prst="rect">
            <a:avLst/>
          </a:prstGeom>
          <a:noFill/>
          <a:ln>
            <a:noFill/>
          </a:ln>
        </p:spPr>
      </p:pic>
      <p:pic>
        <p:nvPicPr>
          <p:cNvPr id="1491" name="Google Shape;1491;p46" title="Chart"/>
          <p:cNvPicPr preferRelativeResize="0"/>
          <p:nvPr/>
        </p:nvPicPr>
        <p:blipFill rotWithShape="1">
          <a:blip r:embed="rId4">
            <a:alphaModFix/>
          </a:blip>
          <a:srcRect b="0" l="0" r="0" t="0"/>
          <a:stretch/>
        </p:blipFill>
        <p:spPr>
          <a:xfrm>
            <a:off x="602513" y="1455189"/>
            <a:ext cx="2544675" cy="1577343"/>
          </a:xfrm>
          <a:prstGeom prst="rect">
            <a:avLst/>
          </a:prstGeom>
          <a:noFill/>
          <a:ln>
            <a:noFill/>
          </a:ln>
        </p:spPr>
      </p:pic>
      <p:sp>
        <p:nvSpPr>
          <p:cNvPr id="1492" name="Google Shape;1492;p46"/>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1493" name="Google Shape;1493;p46"/>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1494" name="Google Shape;1494;p46"/>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1495" name="Google Shape;1495;p46"/>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1496" name="Google Shape;1496;p46"/>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1497" name="Google Shape;1497;p46"/>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1498" name="Google Shape;1498;p46"/>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1499" name="Google Shape;1499;p46"/>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1500" name="Google Shape;1500;p46"/>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 </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47"/>
          <p:cNvSpPr txBox="1"/>
          <p:nvPr>
            <p:ph idx="12" type="sldNum"/>
          </p:nvPr>
        </p:nvSpPr>
        <p:spPr>
          <a:xfrm>
            <a:off x="8455801" y="47129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506" name="Google Shape;1506;p47"/>
          <p:cNvSpPr txBox="1"/>
          <p:nvPr/>
        </p:nvSpPr>
        <p:spPr>
          <a:xfrm>
            <a:off x="382798" y="1080850"/>
            <a:ext cx="29841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Plan Comparison Report: Total Users</a:t>
            </a:r>
            <a:endParaRPr b="0" i="0" sz="800" u="none" cap="none" strike="noStrike">
              <a:solidFill>
                <a:srgbClr val="000000"/>
              </a:solidFill>
              <a:latin typeface="Roboto"/>
              <a:ea typeface="Roboto"/>
              <a:cs typeface="Roboto"/>
              <a:sym typeface="Roboto"/>
            </a:endParaRPr>
          </a:p>
        </p:txBody>
      </p:sp>
      <p:sp>
        <p:nvSpPr>
          <p:cNvPr id="1507" name="Google Shape;1507;p47"/>
          <p:cNvSpPr txBox="1"/>
          <p:nvPr/>
        </p:nvSpPr>
        <p:spPr>
          <a:xfrm>
            <a:off x="406623" y="3038350"/>
            <a:ext cx="27945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Plan Comparison Report: Avg. Time per User (min)</a:t>
            </a:r>
            <a:endParaRPr b="0" i="0" sz="800" u="none" cap="none" strike="noStrike">
              <a:solidFill>
                <a:schemeClr val="dk1"/>
              </a:solidFill>
              <a:latin typeface="Roboto"/>
              <a:ea typeface="Roboto"/>
              <a:cs typeface="Roboto"/>
              <a:sym typeface="Roboto"/>
            </a:endParaRPr>
          </a:p>
        </p:txBody>
      </p:sp>
      <p:cxnSp>
        <p:nvCxnSpPr>
          <p:cNvPr id="1508" name="Google Shape;1508;p47"/>
          <p:cNvCxnSpPr/>
          <p:nvPr/>
        </p:nvCxnSpPr>
        <p:spPr>
          <a:xfrm>
            <a:off x="406625" y="1086675"/>
            <a:ext cx="8546400" cy="0"/>
          </a:xfrm>
          <a:prstGeom prst="straightConnector1">
            <a:avLst/>
          </a:prstGeom>
          <a:noFill/>
          <a:ln cap="flat" cmpd="sng" w="9525">
            <a:solidFill>
              <a:srgbClr val="EFEFEF"/>
            </a:solidFill>
            <a:prstDash val="solid"/>
            <a:round/>
            <a:headEnd len="sm" w="sm" type="none"/>
            <a:tailEnd len="sm" w="sm" type="none"/>
          </a:ln>
        </p:spPr>
      </p:cxnSp>
      <p:sp>
        <p:nvSpPr>
          <p:cNvPr id="1509" name="Google Shape;1509;p47"/>
          <p:cNvSpPr txBox="1"/>
          <p:nvPr/>
        </p:nvSpPr>
        <p:spPr>
          <a:xfrm>
            <a:off x="8041506" y="1403861"/>
            <a:ext cx="873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510" name="Google Shape;1510;p47"/>
          <p:cNvSpPr txBox="1"/>
          <p:nvPr/>
        </p:nvSpPr>
        <p:spPr>
          <a:xfrm>
            <a:off x="833725" y="114575"/>
            <a:ext cx="46092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Elsy - Plan Comparison Reports</a:t>
            </a:r>
            <a:endParaRPr b="0" i="0" sz="1800" u="none" cap="none" strike="noStrike">
              <a:solidFill>
                <a:srgbClr val="000000"/>
              </a:solidFill>
              <a:latin typeface="Roboto Light"/>
              <a:ea typeface="Roboto Light"/>
              <a:cs typeface="Roboto Light"/>
              <a:sym typeface="Roboto Light"/>
            </a:endParaRPr>
          </a:p>
        </p:txBody>
      </p:sp>
      <p:sp>
        <p:nvSpPr>
          <p:cNvPr id="1511" name="Google Shape;1511;p47"/>
          <p:cNvSpPr txBox="1"/>
          <p:nvPr/>
        </p:nvSpPr>
        <p:spPr>
          <a:xfrm>
            <a:off x="1746134" y="479945"/>
            <a:ext cx="13212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1h 9m</a:t>
            </a:r>
            <a:endParaRPr b="0" i="0" sz="8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Avg. Time Spent in Report</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1512" name="Google Shape;1512;p47"/>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1513" name="Google Shape;1513;p47"/>
          <p:cNvSpPr txBox="1"/>
          <p:nvPr/>
        </p:nvSpPr>
        <p:spPr>
          <a:xfrm>
            <a:off x="389725" y="484425"/>
            <a:ext cx="11667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21</a:t>
            </a:r>
            <a:endParaRPr b="0" i="0" sz="1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Total Users</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514" name="Google Shape;1514;p47"/>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1515" name="Google Shape;1515;p47"/>
          <p:cNvSpPr txBox="1"/>
          <p:nvPr/>
        </p:nvSpPr>
        <p:spPr>
          <a:xfrm>
            <a:off x="4001740" y="1080838"/>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Plan Comparison Report: Top Users</a:t>
            </a:r>
            <a:endParaRPr b="0" i="0" sz="800" u="none" cap="none" strike="noStrike">
              <a:solidFill>
                <a:srgbClr val="000000"/>
              </a:solidFill>
              <a:latin typeface="Roboto"/>
              <a:ea typeface="Roboto"/>
              <a:cs typeface="Roboto"/>
              <a:sym typeface="Roboto"/>
            </a:endParaRPr>
          </a:p>
        </p:txBody>
      </p:sp>
      <p:graphicFrame>
        <p:nvGraphicFramePr>
          <p:cNvPr id="1516" name="Google Shape;1516;p47"/>
          <p:cNvGraphicFramePr/>
          <p:nvPr/>
        </p:nvGraphicFramePr>
        <p:xfrm>
          <a:off x="4047063" y="1436276"/>
          <a:ext cx="3000000" cy="3000000"/>
        </p:xfrm>
        <a:graphic>
          <a:graphicData uri="http://schemas.openxmlformats.org/drawingml/2006/table">
            <a:tbl>
              <a:tblPr>
                <a:noFill/>
                <a:tableStyleId>{CADF2EE4-7DF5-4928-B463-9377BB128C64}</a:tableStyleId>
              </a:tblPr>
              <a:tblGrid>
                <a:gridCol w="555700"/>
                <a:gridCol w="1163425"/>
                <a:gridCol w="855150"/>
                <a:gridCol w="740000"/>
              </a:tblGrid>
              <a:tr h="263825">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Rank</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User</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Org</a:t>
                      </a:r>
                      <a:endParaRPr sz="600" u="none" cap="none" strike="noStrike"/>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Time on Report</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r>
              <a:tr h="281300">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1</a:t>
                      </a:r>
                      <a:endParaRPr sz="6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12h 39m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r h="281300">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2</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2h 23m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r>
              <a:tr h="281300">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3</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1h 38m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r h="25827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4</a:t>
                      </a:r>
                      <a:endParaRPr sz="6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u="none" cap="none" strike="noStrike">
                          <a:solidFill>
                            <a:schemeClr val="dk1"/>
                          </a:solidFill>
                          <a:latin typeface="Roboto"/>
                          <a:ea typeface="Roboto"/>
                          <a:cs typeface="Roboto"/>
                          <a:sym typeface="Roboto"/>
                        </a:rPr>
                        <a:t>57m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r>
              <a:tr h="25827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5</a:t>
                      </a:r>
                      <a:endParaRPr sz="6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solidFill>
                            <a:schemeClr val="dk1"/>
                          </a:solidFill>
                          <a:latin typeface="Roboto"/>
                          <a:ea typeface="Roboto"/>
                          <a:cs typeface="Roboto"/>
                          <a:sym typeface="Roboto"/>
                        </a:rPr>
                        <a:t>47m</a:t>
                      </a:r>
                      <a:endParaRPr sz="6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bl>
          </a:graphicData>
        </a:graphic>
      </p:graphicFrame>
      <p:pic>
        <p:nvPicPr>
          <p:cNvPr id="1517" name="Google Shape;1517;p47" title="Chart"/>
          <p:cNvPicPr preferRelativeResize="0"/>
          <p:nvPr/>
        </p:nvPicPr>
        <p:blipFill rotWithShape="1">
          <a:blip r:embed="rId3">
            <a:alphaModFix/>
          </a:blip>
          <a:srcRect b="0" l="0" r="0" t="0"/>
          <a:stretch/>
        </p:blipFill>
        <p:spPr>
          <a:xfrm>
            <a:off x="928649" y="3470935"/>
            <a:ext cx="2356801" cy="1460867"/>
          </a:xfrm>
          <a:prstGeom prst="rect">
            <a:avLst/>
          </a:prstGeom>
          <a:noFill/>
          <a:ln>
            <a:noFill/>
          </a:ln>
        </p:spPr>
      </p:pic>
      <p:pic>
        <p:nvPicPr>
          <p:cNvPr id="1518" name="Google Shape;1518;p47" title="Chart"/>
          <p:cNvPicPr preferRelativeResize="0"/>
          <p:nvPr/>
        </p:nvPicPr>
        <p:blipFill rotWithShape="1">
          <a:blip r:embed="rId4">
            <a:alphaModFix/>
          </a:blip>
          <a:srcRect b="0" l="0" r="0" t="0"/>
          <a:stretch/>
        </p:blipFill>
        <p:spPr>
          <a:xfrm>
            <a:off x="654637" y="1487514"/>
            <a:ext cx="2440425" cy="1512698"/>
          </a:xfrm>
          <a:prstGeom prst="rect">
            <a:avLst/>
          </a:prstGeom>
          <a:noFill/>
          <a:ln>
            <a:noFill/>
          </a:ln>
        </p:spPr>
      </p:pic>
      <p:sp>
        <p:nvSpPr>
          <p:cNvPr id="1519" name="Google Shape;1519;p47"/>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1520" name="Google Shape;1520;p47"/>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1521" name="Google Shape;1521;p47"/>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1522" name="Google Shape;1522;p47"/>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cxnSp>
        <p:nvCxnSpPr>
          <p:cNvPr id="1523" name="Google Shape;1523;p47"/>
          <p:cNvCxnSpPr/>
          <p:nvPr/>
        </p:nvCxnSpPr>
        <p:spPr>
          <a:xfrm>
            <a:off x="406625" y="3099582"/>
            <a:ext cx="3197100" cy="6900"/>
          </a:xfrm>
          <a:prstGeom prst="straightConnector1">
            <a:avLst/>
          </a:prstGeom>
          <a:noFill/>
          <a:ln cap="flat" cmpd="sng" w="9525">
            <a:solidFill>
              <a:srgbClr val="EFEFEF"/>
            </a:solidFill>
            <a:prstDash val="solid"/>
            <a:round/>
            <a:headEnd len="sm" w="sm" type="none"/>
            <a:tailEnd len="sm" w="sm" type="none"/>
          </a:ln>
        </p:spPr>
      </p:cxnSp>
      <p:cxnSp>
        <p:nvCxnSpPr>
          <p:cNvPr id="1524" name="Google Shape;1524;p47"/>
          <p:cNvCxnSpPr/>
          <p:nvPr/>
        </p:nvCxnSpPr>
        <p:spPr>
          <a:xfrm rot="10800000">
            <a:off x="3728250" y="1180500"/>
            <a:ext cx="0" cy="3765000"/>
          </a:xfrm>
          <a:prstGeom prst="straightConnector1">
            <a:avLst/>
          </a:prstGeom>
          <a:noFill/>
          <a:ln cap="flat" cmpd="sng" w="9525">
            <a:solidFill>
              <a:srgbClr val="EFEFEF"/>
            </a:solidFill>
            <a:prstDash val="solid"/>
            <a:round/>
            <a:headEnd len="sm" w="sm" type="none"/>
            <a:tailEnd len="sm" w="sm" type="none"/>
          </a:ln>
        </p:spPr>
      </p:cxnSp>
      <p:sp>
        <p:nvSpPr>
          <p:cNvPr id="1525" name="Google Shape;1525;p47"/>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1526" name="Google Shape;1526;p47"/>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1527" name="Google Shape;1527;p47"/>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1528" name="Google Shape;1528;p47"/>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1529" name="Google Shape;1529;p47"/>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 </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48"/>
          <p:cNvSpPr txBox="1"/>
          <p:nvPr>
            <p:ph idx="12" type="sldNum"/>
          </p:nvPr>
        </p:nvSpPr>
        <p:spPr>
          <a:xfrm>
            <a:off x="8455801" y="47129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535" name="Google Shape;1535;p48"/>
          <p:cNvSpPr txBox="1"/>
          <p:nvPr/>
        </p:nvSpPr>
        <p:spPr>
          <a:xfrm>
            <a:off x="382798" y="1080850"/>
            <a:ext cx="29841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Campaign Performance Report: Total Users</a:t>
            </a:r>
            <a:endParaRPr b="0" i="0" sz="800" u="none" cap="none" strike="noStrike">
              <a:solidFill>
                <a:srgbClr val="000000"/>
              </a:solidFill>
              <a:latin typeface="Roboto"/>
              <a:ea typeface="Roboto"/>
              <a:cs typeface="Roboto"/>
              <a:sym typeface="Roboto"/>
            </a:endParaRPr>
          </a:p>
        </p:txBody>
      </p:sp>
      <p:sp>
        <p:nvSpPr>
          <p:cNvPr id="1536" name="Google Shape;1536;p48"/>
          <p:cNvSpPr txBox="1"/>
          <p:nvPr/>
        </p:nvSpPr>
        <p:spPr>
          <a:xfrm>
            <a:off x="382798" y="3132975"/>
            <a:ext cx="27945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Campaign Performance Report: Avg. Time per User (min)</a:t>
            </a:r>
            <a:endParaRPr b="0" i="0" sz="800" u="none" cap="none" strike="noStrike">
              <a:solidFill>
                <a:schemeClr val="dk1"/>
              </a:solidFill>
              <a:latin typeface="Roboto"/>
              <a:ea typeface="Roboto"/>
              <a:cs typeface="Roboto"/>
              <a:sym typeface="Roboto"/>
            </a:endParaRPr>
          </a:p>
        </p:txBody>
      </p:sp>
      <p:cxnSp>
        <p:nvCxnSpPr>
          <p:cNvPr id="1537" name="Google Shape;1537;p48"/>
          <p:cNvCxnSpPr/>
          <p:nvPr/>
        </p:nvCxnSpPr>
        <p:spPr>
          <a:xfrm>
            <a:off x="406625" y="1086675"/>
            <a:ext cx="8546400" cy="0"/>
          </a:xfrm>
          <a:prstGeom prst="straightConnector1">
            <a:avLst/>
          </a:prstGeom>
          <a:noFill/>
          <a:ln cap="flat" cmpd="sng" w="9525">
            <a:solidFill>
              <a:srgbClr val="EFEFEF"/>
            </a:solidFill>
            <a:prstDash val="solid"/>
            <a:round/>
            <a:headEnd len="sm" w="sm" type="none"/>
            <a:tailEnd len="sm" w="sm" type="none"/>
          </a:ln>
        </p:spPr>
      </p:cxnSp>
      <p:sp>
        <p:nvSpPr>
          <p:cNvPr id="1538" name="Google Shape;1538;p48"/>
          <p:cNvSpPr txBox="1"/>
          <p:nvPr/>
        </p:nvSpPr>
        <p:spPr>
          <a:xfrm>
            <a:off x="8041506" y="1403861"/>
            <a:ext cx="873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539" name="Google Shape;1539;p48"/>
          <p:cNvSpPr txBox="1"/>
          <p:nvPr/>
        </p:nvSpPr>
        <p:spPr>
          <a:xfrm>
            <a:off x="833725" y="114575"/>
            <a:ext cx="46092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Elsy - Campaign Performance Reports</a:t>
            </a:r>
            <a:endParaRPr b="0" i="0" sz="1800" u="none" cap="none" strike="noStrike">
              <a:solidFill>
                <a:srgbClr val="000000"/>
              </a:solidFill>
              <a:latin typeface="Roboto Light"/>
              <a:ea typeface="Roboto Light"/>
              <a:cs typeface="Roboto Light"/>
              <a:sym typeface="Roboto Light"/>
            </a:endParaRPr>
          </a:p>
        </p:txBody>
      </p:sp>
      <p:sp>
        <p:nvSpPr>
          <p:cNvPr id="1540" name="Google Shape;1540;p48"/>
          <p:cNvSpPr txBox="1"/>
          <p:nvPr/>
        </p:nvSpPr>
        <p:spPr>
          <a:xfrm>
            <a:off x="1746134" y="479945"/>
            <a:ext cx="13212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44m 53s</a:t>
            </a:r>
            <a:endParaRPr b="0" i="0" sz="8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Avg. Time Spent in Report</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1541" name="Google Shape;1541;p48"/>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1542" name="Google Shape;1542;p48"/>
          <p:cNvSpPr txBox="1"/>
          <p:nvPr/>
        </p:nvSpPr>
        <p:spPr>
          <a:xfrm>
            <a:off x="389725" y="484425"/>
            <a:ext cx="11667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12</a:t>
            </a:r>
            <a:endParaRPr b="0" i="0" sz="1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Total Users</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543" name="Google Shape;1543;p48"/>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1544" name="Google Shape;1544;p48"/>
          <p:cNvSpPr txBox="1"/>
          <p:nvPr/>
        </p:nvSpPr>
        <p:spPr>
          <a:xfrm>
            <a:off x="4089603" y="1076013"/>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Campaign Performance Report: Top Users</a:t>
            </a:r>
            <a:endParaRPr b="0" i="0" sz="800" u="none" cap="none" strike="noStrike">
              <a:solidFill>
                <a:schemeClr val="dk1"/>
              </a:solidFill>
              <a:latin typeface="Roboto"/>
              <a:ea typeface="Roboto"/>
              <a:cs typeface="Roboto"/>
              <a:sym typeface="Roboto"/>
            </a:endParaRPr>
          </a:p>
        </p:txBody>
      </p:sp>
      <p:graphicFrame>
        <p:nvGraphicFramePr>
          <p:cNvPr id="1545" name="Google Shape;1545;p48"/>
          <p:cNvGraphicFramePr/>
          <p:nvPr/>
        </p:nvGraphicFramePr>
        <p:xfrm>
          <a:off x="4130726" y="1465426"/>
          <a:ext cx="3000000" cy="3000000"/>
        </p:xfrm>
        <a:graphic>
          <a:graphicData uri="http://schemas.openxmlformats.org/drawingml/2006/table">
            <a:tbl>
              <a:tblPr>
                <a:noFill/>
                <a:tableStyleId>{CADF2EE4-7DF5-4928-B463-9377BB128C64}</a:tableStyleId>
              </a:tblPr>
              <a:tblGrid>
                <a:gridCol w="555700"/>
                <a:gridCol w="1163425"/>
                <a:gridCol w="855150"/>
                <a:gridCol w="740000"/>
              </a:tblGrid>
              <a:tr h="263825">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Rank</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User</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Org</a:t>
                      </a:r>
                      <a:endParaRPr sz="600" u="none" cap="none" strike="noStrike"/>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Time on Report</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r>
              <a:tr h="281300">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1</a:t>
                      </a:r>
                      <a:endParaRPr sz="6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2h 49m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r h="281300">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2</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2h 47m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r>
              <a:tr h="281300">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3</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1h 00m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r h="25827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4</a:t>
                      </a:r>
                      <a:endParaRPr sz="6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u="none" cap="none" strike="noStrike">
                          <a:solidFill>
                            <a:schemeClr val="dk1"/>
                          </a:solidFill>
                          <a:latin typeface="Roboto"/>
                          <a:ea typeface="Roboto"/>
                          <a:cs typeface="Roboto"/>
                          <a:sym typeface="Roboto"/>
                        </a:rPr>
                        <a:t>54m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r>
              <a:tr h="25827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5</a:t>
                      </a:r>
                      <a:endParaRPr sz="6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32m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bl>
          </a:graphicData>
        </a:graphic>
      </p:graphicFrame>
      <p:pic>
        <p:nvPicPr>
          <p:cNvPr id="1546" name="Google Shape;1546;p48" title="Chart"/>
          <p:cNvPicPr preferRelativeResize="0"/>
          <p:nvPr/>
        </p:nvPicPr>
        <p:blipFill rotWithShape="1">
          <a:blip r:embed="rId3">
            <a:alphaModFix/>
          </a:blip>
          <a:srcRect b="0" l="0" r="0" t="0"/>
          <a:stretch/>
        </p:blipFill>
        <p:spPr>
          <a:xfrm>
            <a:off x="457200" y="3443975"/>
            <a:ext cx="2525425" cy="1565402"/>
          </a:xfrm>
          <a:prstGeom prst="rect">
            <a:avLst/>
          </a:prstGeom>
          <a:noFill/>
          <a:ln>
            <a:noFill/>
          </a:ln>
        </p:spPr>
      </p:pic>
      <p:pic>
        <p:nvPicPr>
          <p:cNvPr id="1547" name="Google Shape;1547;p48" title="Chart"/>
          <p:cNvPicPr preferRelativeResize="0"/>
          <p:nvPr/>
        </p:nvPicPr>
        <p:blipFill rotWithShape="1">
          <a:blip r:embed="rId4">
            <a:alphaModFix/>
          </a:blip>
          <a:srcRect b="0" l="0" r="0" t="0"/>
          <a:stretch/>
        </p:blipFill>
        <p:spPr>
          <a:xfrm>
            <a:off x="457200" y="1403325"/>
            <a:ext cx="2525425" cy="1565388"/>
          </a:xfrm>
          <a:prstGeom prst="rect">
            <a:avLst/>
          </a:prstGeom>
          <a:noFill/>
          <a:ln>
            <a:noFill/>
          </a:ln>
        </p:spPr>
      </p:pic>
      <p:sp>
        <p:nvSpPr>
          <p:cNvPr id="1548" name="Google Shape;1548;p48"/>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1549" name="Google Shape;1549;p48"/>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1550" name="Google Shape;1550;p48"/>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1551" name="Google Shape;1551;p48"/>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cxnSp>
        <p:nvCxnSpPr>
          <p:cNvPr id="1552" name="Google Shape;1552;p48"/>
          <p:cNvCxnSpPr/>
          <p:nvPr/>
        </p:nvCxnSpPr>
        <p:spPr>
          <a:xfrm>
            <a:off x="406625" y="3099582"/>
            <a:ext cx="3197100" cy="6900"/>
          </a:xfrm>
          <a:prstGeom prst="straightConnector1">
            <a:avLst/>
          </a:prstGeom>
          <a:noFill/>
          <a:ln cap="flat" cmpd="sng" w="9525">
            <a:solidFill>
              <a:srgbClr val="EFEFEF"/>
            </a:solidFill>
            <a:prstDash val="solid"/>
            <a:round/>
            <a:headEnd len="sm" w="sm" type="none"/>
            <a:tailEnd len="sm" w="sm" type="none"/>
          </a:ln>
        </p:spPr>
      </p:cxnSp>
      <p:cxnSp>
        <p:nvCxnSpPr>
          <p:cNvPr id="1553" name="Google Shape;1553;p48"/>
          <p:cNvCxnSpPr/>
          <p:nvPr/>
        </p:nvCxnSpPr>
        <p:spPr>
          <a:xfrm rot="10800000">
            <a:off x="3728250" y="1180500"/>
            <a:ext cx="0" cy="3765000"/>
          </a:xfrm>
          <a:prstGeom prst="straightConnector1">
            <a:avLst/>
          </a:prstGeom>
          <a:noFill/>
          <a:ln cap="flat" cmpd="sng" w="9525">
            <a:solidFill>
              <a:srgbClr val="EFEFEF"/>
            </a:solidFill>
            <a:prstDash val="solid"/>
            <a:round/>
            <a:headEnd len="sm" w="sm" type="none"/>
            <a:tailEnd len="sm" w="sm" type="none"/>
          </a:ln>
        </p:spPr>
      </p:cxnSp>
      <p:sp>
        <p:nvSpPr>
          <p:cNvPr id="1554" name="Google Shape;1554;p48"/>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1555" name="Google Shape;1555;p48"/>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1556" name="Google Shape;1556;p48"/>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1557" name="Google Shape;1557;p48"/>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1558" name="Google Shape;1558;p48"/>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 </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49"/>
          <p:cNvSpPr txBox="1"/>
          <p:nvPr>
            <p:ph idx="12" type="sldNum"/>
          </p:nvPr>
        </p:nvSpPr>
        <p:spPr>
          <a:xfrm>
            <a:off x="8455801" y="47129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564" name="Google Shape;1564;p49"/>
          <p:cNvSpPr txBox="1"/>
          <p:nvPr/>
        </p:nvSpPr>
        <p:spPr>
          <a:xfrm>
            <a:off x="382798" y="1080850"/>
            <a:ext cx="29841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Campaign Monitoring Report: Total Users</a:t>
            </a:r>
            <a:endParaRPr b="0" i="0" sz="800" u="none" cap="none" strike="noStrike">
              <a:solidFill>
                <a:srgbClr val="000000"/>
              </a:solidFill>
              <a:latin typeface="Roboto"/>
              <a:ea typeface="Roboto"/>
              <a:cs typeface="Roboto"/>
              <a:sym typeface="Roboto"/>
            </a:endParaRPr>
          </a:p>
        </p:txBody>
      </p:sp>
      <p:sp>
        <p:nvSpPr>
          <p:cNvPr id="1565" name="Google Shape;1565;p49"/>
          <p:cNvSpPr txBox="1"/>
          <p:nvPr/>
        </p:nvSpPr>
        <p:spPr>
          <a:xfrm>
            <a:off x="389723" y="3154175"/>
            <a:ext cx="27945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Campaign Monitoring Report: Avg. Time per User (min)</a:t>
            </a:r>
            <a:endParaRPr b="0" i="0" sz="800" u="none" cap="none" strike="noStrike">
              <a:solidFill>
                <a:schemeClr val="dk1"/>
              </a:solidFill>
              <a:latin typeface="Roboto"/>
              <a:ea typeface="Roboto"/>
              <a:cs typeface="Roboto"/>
              <a:sym typeface="Roboto"/>
            </a:endParaRPr>
          </a:p>
        </p:txBody>
      </p:sp>
      <p:cxnSp>
        <p:nvCxnSpPr>
          <p:cNvPr id="1566" name="Google Shape;1566;p49"/>
          <p:cNvCxnSpPr/>
          <p:nvPr/>
        </p:nvCxnSpPr>
        <p:spPr>
          <a:xfrm>
            <a:off x="406625" y="1086675"/>
            <a:ext cx="8546400" cy="0"/>
          </a:xfrm>
          <a:prstGeom prst="straightConnector1">
            <a:avLst/>
          </a:prstGeom>
          <a:noFill/>
          <a:ln cap="flat" cmpd="sng" w="9525">
            <a:solidFill>
              <a:srgbClr val="EFEFEF"/>
            </a:solidFill>
            <a:prstDash val="solid"/>
            <a:round/>
            <a:headEnd len="sm" w="sm" type="none"/>
            <a:tailEnd len="sm" w="sm" type="none"/>
          </a:ln>
        </p:spPr>
      </p:cxnSp>
      <p:sp>
        <p:nvSpPr>
          <p:cNvPr id="1567" name="Google Shape;1567;p49"/>
          <p:cNvSpPr txBox="1"/>
          <p:nvPr/>
        </p:nvSpPr>
        <p:spPr>
          <a:xfrm>
            <a:off x="8041506" y="1403861"/>
            <a:ext cx="873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568" name="Google Shape;1568;p49"/>
          <p:cNvSpPr txBox="1"/>
          <p:nvPr/>
        </p:nvSpPr>
        <p:spPr>
          <a:xfrm>
            <a:off x="833725" y="114575"/>
            <a:ext cx="46092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Elsy - Campaign Monitoring Reports</a:t>
            </a:r>
            <a:endParaRPr b="0" i="0" sz="1800" u="none" cap="none" strike="noStrike">
              <a:solidFill>
                <a:srgbClr val="000000"/>
              </a:solidFill>
              <a:latin typeface="Roboto Light"/>
              <a:ea typeface="Roboto Light"/>
              <a:cs typeface="Roboto Light"/>
              <a:sym typeface="Roboto Light"/>
            </a:endParaRPr>
          </a:p>
        </p:txBody>
      </p:sp>
      <p:sp>
        <p:nvSpPr>
          <p:cNvPr id="1569" name="Google Shape;1569;p49"/>
          <p:cNvSpPr txBox="1"/>
          <p:nvPr/>
        </p:nvSpPr>
        <p:spPr>
          <a:xfrm>
            <a:off x="1746134" y="479945"/>
            <a:ext cx="13212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13m 17s</a:t>
            </a:r>
            <a:endParaRPr b="0" i="0" sz="8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Avg. Time Spent in Report</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1570" name="Google Shape;1570;p49"/>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1571" name="Google Shape;1571;p49"/>
          <p:cNvSpPr txBox="1"/>
          <p:nvPr/>
        </p:nvSpPr>
        <p:spPr>
          <a:xfrm>
            <a:off x="389725" y="484425"/>
            <a:ext cx="6375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11</a:t>
            </a:r>
            <a:endParaRPr b="0" i="0" sz="1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Total Users</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572" name="Google Shape;1572;p49"/>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1573" name="Google Shape;1573;p49"/>
          <p:cNvSpPr txBox="1"/>
          <p:nvPr/>
        </p:nvSpPr>
        <p:spPr>
          <a:xfrm>
            <a:off x="4089603" y="1078761"/>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Campaign Monitoring Report:</a:t>
            </a:r>
            <a:r>
              <a:rPr b="0" i="0" lang="en" sz="800" u="none" cap="none" strike="noStrike">
                <a:solidFill>
                  <a:srgbClr val="000000"/>
                </a:solidFill>
                <a:latin typeface="Roboto"/>
                <a:ea typeface="Roboto"/>
                <a:cs typeface="Roboto"/>
                <a:sym typeface="Roboto"/>
              </a:rPr>
              <a:t> Top Users</a:t>
            </a:r>
            <a:endParaRPr b="0" i="0" sz="800" u="none" cap="none" strike="noStrike">
              <a:solidFill>
                <a:srgbClr val="000000"/>
              </a:solidFill>
              <a:latin typeface="Roboto"/>
              <a:ea typeface="Roboto"/>
              <a:cs typeface="Roboto"/>
              <a:sym typeface="Roboto"/>
            </a:endParaRPr>
          </a:p>
        </p:txBody>
      </p:sp>
      <p:graphicFrame>
        <p:nvGraphicFramePr>
          <p:cNvPr id="1574" name="Google Shape;1574;p49"/>
          <p:cNvGraphicFramePr/>
          <p:nvPr/>
        </p:nvGraphicFramePr>
        <p:xfrm>
          <a:off x="4133776" y="1487074"/>
          <a:ext cx="3000000" cy="3000000"/>
        </p:xfrm>
        <a:graphic>
          <a:graphicData uri="http://schemas.openxmlformats.org/drawingml/2006/table">
            <a:tbl>
              <a:tblPr>
                <a:noFill/>
                <a:tableStyleId>{CADF2EE4-7DF5-4928-B463-9377BB128C64}</a:tableStyleId>
              </a:tblPr>
              <a:tblGrid>
                <a:gridCol w="555700"/>
                <a:gridCol w="1163425"/>
                <a:gridCol w="855150"/>
                <a:gridCol w="740000"/>
              </a:tblGrid>
              <a:tr h="263825">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Rank</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User</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Org</a:t>
                      </a:r>
                      <a:endParaRPr sz="600" u="none" cap="none" strike="noStrike"/>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Time on Report</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r>
              <a:tr h="281300">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1</a:t>
                      </a:r>
                      <a:endParaRPr sz="6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35m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r h="281300">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2</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31m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r>
              <a:tr h="281300">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3</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26m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r h="25827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4</a:t>
                      </a:r>
                      <a:endParaRPr sz="6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u="none" cap="none" strike="noStrike">
                          <a:solidFill>
                            <a:schemeClr val="dk1"/>
                          </a:solidFill>
                          <a:latin typeface="Roboto"/>
                          <a:ea typeface="Roboto"/>
                          <a:cs typeface="Roboto"/>
                          <a:sym typeface="Roboto"/>
                        </a:rPr>
                        <a:t>26m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r>
              <a:tr h="25827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5</a:t>
                      </a:r>
                      <a:endParaRPr sz="6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b="1" lang="en" sz="700">
                          <a:solidFill>
                            <a:schemeClr val="dk1"/>
                          </a:solidFill>
                          <a:latin typeface="Roboto"/>
                          <a:ea typeface="Roboto"/>
                          <a:cs typeface="Roboto"/>
                          <a:sym typeface="Roboto"/>
                        </a:rPr>
                        <a:t>XXXXXX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rtl="0" algn="l">
                        <a:spcBef>
                          <a:spcPts val="0"/>
                        </a:spcBef>
                        <a:spcAft>
                          <a:spcPts val="0"/>
                        </a:spcAft>
                        <a:buNone/>
                      </a:pPr>
                      <a:r>
                        <a:rPr lang="en" sz="700">
                          <a:solidFill>
                            <a:schemeClr val="dk1"/>
                          </a:solidFill>
                          <a:latin typeface="Roboto"/>
                          <a:ea typeface="Roboto"/>
                          <a:cs typeface="Roboto"/>
                          <a:sym typeface="Roboto"/>
                        </a:rPr>
                        <a:t>XXX</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16m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bl>
          </a:graphicData>
        </a:graphic>
      </p:graphicFrame>
      <p:pic>
        <p:nvPicPr>
          <p:cNvPr id="1575" name="Google Shape;1575;p49" title="Chart"/>
          <p:cNvPicPr preferRelativeResize="0"/>
          <p:nvPr/>
        </p:nvPicPr>
        <p:blipFill rotWithShape="1">
          <a:blip r:embed="rId3">
            <a:alphaModFix/>
          </a:blip>
          <a:srcRect b="0" l="0" r="0" t="0"/>
          <a:stretch/>
        </p:blipFill>
        <p:spPr>
          <a:xfrm>
            <a:off x="476875" y="3430850"/>
            <a:ext cx="2707384" cy="1678200"/>
          </a:xfrm>
          <a:prstGeom prst="rect">
            <a:avLst/>
          </a:prstGeom>
          <a:noFill/>
          <a:ln>
            <a:noFill/>
          </a:ln>
        </p:spPr>
      </p:pic>
      <p:pic>
        <p:nvPicPr>
          <p:cNvPr id="1576" name="Google Shape;1576;p49" title="Chart"/>
          <p:cNvPicPr preferRelativeResize="0"/>
          <p:nvPr/>
        </p:nvPicPr>
        <p:blipFill rotWithShape="1">
          <a:blip r:embed="rId4">
            <a:alphaModFix/>
          </a:blip>
          <a:srcRect b="0" l="0" r="0" t="0"/>
          <a:stretch/>
        </p:blipFill>
        <p:spPr>
          <a:xfrm>
            <a:off x="461100" y="1407800"/>
            <a:ext cx="2545199" cy="1577650"/>
          </a:xfrm>
          <a:prstGeom prst="rect">
            <a:avLst/>
          </a:prstGeom>
          <a:noFill/>
          <a:ln>
            <a:noFill/>
          </a:ln>
        </p:spPr>
      </p:pic>
      <p:sp>
        <p:nvSpPr>
          <p:cNvPr id="1577" name="Google Shape;1577;p49"/>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1578" name="Google Shape;1578;p49"/>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1579" name="Google Shape;1579;p49"/>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1580" name="Google Shape;1580;p49"/>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cxnSp>
        <p:nvCxnSpPr>
          <p:cNvPr id="1581" name="Google Shape;1581;p49"/>
          <p:cNvCxnSpPr/>
          <p:nvPr/>
        </p:nvCxnSpPr>
        <p:spPr>
          <a:xfrm>
            <a:off x="406625" y="3099582"/>
            <a:ext cx="3197100" cy="6900"/>
          </a:xfrm>
          <a:prstGeom prst="straightConnector1">
            <a:avLst/>
          </a:prstGeom>
          <a:noFill/>
          <a:ln cap="flat" cmpd="sng" w="9525">
            <a:solidFill>
              <a:srgbClr val="EFEFEF"/>
            </a:solidFill>
            <a:prstDash val="solid"/>
            <a:round/>
            <a:headEnd len="sm" w="sm" type="none"/>
            <a:tailEnd len="sm" w="sm" type="none"/>
          </a:ln>
        </p:spPr>
      </p:cxnSp>
      <p:cxnSp>
        <p:nvCxnSpPr>
          <p:cNvPr id="1582" name="Google Shape;1582;p49"/>
          <p:cNvCxnSpPr/>
          <p:nvPr/>
        </p:nvCxnSpPr>
        <p:spPr>
          <a:xfrm rot="10800000">
            <a:off x="3728250" y="1180500"/>
            <a:ext cx="0" cy="3765000"/>
          </a:xfrm>
          <a:prstGeom prst="straightConnector1">
            <a:avLst/>
          </a:prstGeom>
          <a:noFill/>
          <a:ln cap="flat" cmpd="sng" w="9525">
            <a:solidFill>
              <a:srgbClr val="EFEFEF"/>
            </a:solidFill>
            <a:prstDash val="solid"/>
            <a:round/>
            <a:headEnd len="sm" w="sm" type="none"/>
            <a:tailEnd len="sm" w="sm" type="none"/>
          </a:ln>
        </p:spPr>
      </p:cxnSp>
      <p:sp>
        <p:nvSpPr>
          <p:cNvPr id="1583" name="Google Shape;1583;p49"/>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1584" name="Google Shape;1584;p49"/>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1585" name="Google Shape;1585;p49"/>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1586" name="Google Shape;1586;p49"/>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1587" name="Google Shape;1587;p49"/>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 </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5" title="Chart"/>
          <p:cNvPicPr preferRelativeResize="0"/>
          <p:nvPr/>
        </p:nvPicPr>
        <p:blipFill rotWithShape="1">
          <a:blip r:embed="rId3">
            <a:alphaModFix/>
          </a:blip>
          <a:srcRect b="0" l="0" r="0" t="0"/>
          <a:stretch/>
        </p:blipFill>
        <p:spPr>
          <a:xfrm>
            <a:off x="406625" y="3167775"/>
            <a:ext cx="2539375" cy="1224580"/>
          </a:xfrm>
          <a:prstGeom prst="rect">
            <a:avLst/>
          </a:prstGeom>
          <a:noFill/>
          <a:ln>
            <a:noFill/>
          </a:ln>
        </p:spPr>
      </p:pic>
      <p:sp>
        <p:nvSpPr>
          <p:cNvPr id="180" name="Google Shape;180;p5"/>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graphicFrame>
        <p:nvGraphicFramePr>
          <p:cNvPr id="181" name="Google Shape;181;p5"/>
          <p:cNvGraphicFramePr/>
          <p:nvPr/>
        </p:nvGraphicFramePr>
        <p:xfrm>
          <a:off x="3124260" y="3077980"/>
          <a:ext cx="3000000" cy="3000000"/>
        </p:xfrm>
        <a:graphic>
          <a:graphicData uri="http://schemas.openxmlformats.org/drawingml/2006/table">
            <a:tbl>
              <a:tblPr>
                <a:noFill/>
                <a:tableStyleId>{CADF2EE4-7DF5-4928-B463-9377BB128C64}</a:tableStyleId>
              </a:tblPr>
              <a:tblGrid>
                <a:gridCol w="430900"/>
                <a:gridCol w="966725"/>
                <a:gridCol w="808575"/>
                <a:gridCol w="597350"/>
              </a:tblGrid>
              <a:tr h="259675">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Rank</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User</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Org</a:t>
                      </a:r>
                      <a:endParaRPr sz="600" u="none" cap="none" strike="noStrike"/>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Time</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r>
              <a:tr h="281300">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1</a:t>
                      </a:r>
                      <a:endParaRPr sz="6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a:solidFill>
                            <a:schemeClr val="dk1"/>
                          </a:solidFill>
                          <a:latin typeface="Roboto"/>
                          <a:ea typeface="Roboto"/>
                          <a:cs typeface="Roboto"/>
                          <a:sym typeface="Roboto"/>
                        </a:rPr>
                        <a:t>Jane Doe</a:t>
                      </a:r>
                      <a:endParaRPr sz="6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u="none" cap="none" strike="noStrike">
                          <a:solidFill>
                            <a:schemeClr val="dk1"/>
                          </a:solidFill>
                          <a:latin typeface="Roboto"/>
                          <a:ea typeface="Roboto"/>
                          <a:cs typeface="Roboto"/>
                          <a:sym typeface="Roboto"/>
                        </a:rPr>
                        <a:t>FOX</a:t>
                      </a:r>
                      <a:endParaRPr sz="6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17h 01m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r h="22067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2</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a:solidFill>
                            <a:schemeClr val="dk1"/>
                          </a:solidFill>
                          <a:latin typeface="Roboto"/>
                          <a:ea typeface="Roboto"/>
                          <a:cs typeface="Roboto"/>
                          <a:sym typeface="Roboto"/>
                        </a:rPr>
                        <a:t>John Doe</a:t>
                      </a:r>
                      <a:endParaRPr sz="6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u="none" cap="none" strike="noStrike">
                          <a:solidFill>
                            <a:schemeClr val="dk1"/>
                          </a:solidFill>
                          <a:latin typeface="Roboto"/>
                          <a:ea typeface="Roboto"/>
                          <a:cs typeface="Roboto"/>
                          <a:sym typeface="Roboto"/>
                        </a:rPr>
                        <a:t>OMG</a:t>
                      </a:r>
                      <a:endParaRPr sz="6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14h 51m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r>
              <a:tr h="25137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3</a:t>
                      </a:r>
                      <a:endParaRPr sz="6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a:solidFill>
                            <a:schemeClr val="dk1"/>
                          </a:solidFill>
                          <a:latin typeface="Roboto"/>
                          <a:ea typeface="Roboto"/>
                          <a:cs typeface="Roboto"/>
                          <a:sym typeface="Roboto"/>
                        </a:rPr>
                        <a:t>Billy Johnson</a:t>
                      </a:r>
                      <a:endParaRPr sz="6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solidFill>
                            <a:schemeClr val="dk1"/>
                          </a:solidFill>
                          <a:latin typeface="Roboto"/>
                          <a:ea typeface="Roboto"/>
                          <a:cs typeface="Roboto"/>
                          <a:sym typeface="Roboto"/>
                        </a:rPr>
                        <a:t>OMG</a:t>
                      </a:r>
                      <a:endParaRPr sz="6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u="none" cap="none" strike="noStrike">
                          <a:solidFill>
                            <a:schemeClr val="dk1"/>
                          </a:solidFill>
                          <a:latin typeface="Roboto"/>
                          <a:ea typeface="Roboto"/>
                          <a:cs typeface="Roboto"/>
                          <a:sym typeface="Roboto"/>
                        </a:rPr>
                        <a:t>9h 40m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r h="25137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4</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a:solidFill>
                            <a:schemeClr val="dk1"/>
                          </a:solidFill>
                          <a:latin typeface="Roboto"/>
                          <a:ea typeface="Roboto"/>
                          <a:cs typeface="Roboto"/>
                          <a:sym typeface="Roboto"/>
                        </a:rPr>
                        <a:t>Deshaun Smith</a:t>
                      </a:r>
                      <a:endParaRPr sz="6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u="none" cap="none" strike="noStrike">
                          <a:solidFill>
                            <a:schemeClr val="dk1"/>
                          </a:solidFill>
                          <a:latin typeface="Roboto"/>
                          <a:ea typeface="Roboto"/>
                          <a:cs typeface="Roboto"/>
                          <a:sym typeface="Roboto"/>
                        </a:rPr>
                        <a:t>Dentsu</a:t>
                      </a:r>
                      <a:endParaRPr sz="6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u="none" cap="none" strike="noStrike">
                          <a:solidFill>
                            <a:schemeClr val="dk1"/>
                          </a:solidFill>
                          <a:latin typeface="Roboto"/>
                          <a:ea typeface="Roboto"/>
                          <a:cs typeface="Roboto"/>
                          <a:sym typeface="Roboto"/>
                        </a:rPr>
                        <a:t>8h 39m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r>
              <a:tr h="2301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5</a:t>
                      </a:r>
                      <a:endParaRPr sz="6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a:solidFill>
                            <a:schemeClr val="dk1"/>
                          </a:solidFill>
                          <a:latin typeface="Roboto"/>
                          <a:ea typeface="Roboto"/>
                          <a:cs typeface="Roboto"/>
                          <a:sym typeface="Roboto"/>
                        </a:rPr>
                        <a:t>Will James</a:t>
                      </a:r>
                      <a:endParaRPr sz="6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u="none" cap="none" strike="noStrike">
                          <a:solidFill>
                            <a:schemeClr val="dk1"/>
                          </a:solidFill>
                          <a:latin typeface="Roboto"/>
                          <a:ea typeface="Roboto"/>
                          <a:cs typeface="Roboto"/>
                          <a:sym typeface="Roboto"/>
                        </a:rPr>
                        <a:t>Chewy</a:t>
                      </a:r>
                      <a:endParaRPr sz="6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7h 36m</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bl>
          </a:graphicData>
        </a:graphic>
      </p:graphicFrame>
      <p:sp>
        <p:nvSpPr>
          <p:cNvPr id="182" name="Google Shape;182;p5"/>
          <p:cNvSpPr txBox="1"/>
          <p:nvPr/>
        </p:nvSpPr>
        <p:spPr>
          <a:xfrm>
            <a:off x="369504" y="1145200"/>
            <a:ext cx="13212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Clients in the Platform</a:t>
            </a:r>
            <a:endParaRPr b="0" i="0" sz="800" u="none" cap="none" strike="noStrike">
              <a:solidFill>
                <a:srgbClr val="000000"/>
              </a:solidFill>
              <a:latin typeface="Roboto"/>
              <a:ea typeface="Roboto"/>
              <a:cs typeface="Roboto"/>
              <a:sym typeface="Roboto"/>
            </a:endParaRPr>
          </a:p>
        </p:txBody>
      </p:sp>
      <p:sp>
        <p:nvSpPr>
          <p:cNvPr id="183" name="Google Shape;183;p5"/>
          <p:cNvSpPr txBox="1"/>
          <p:nvPr/>
        </p:nvSpPr>
        <p:spPr>
          <a:xfrm>
            <a:off x="6078661" y="1145204"/>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Number of User Accounts Created</a:t>
            </a:r>
            <a:endParaRPr b="0" i="0" sz="800" u="none" cap="none" strike="noStrike">
              <a:solidFill>
                <a:srgbClr val="000000"/>
              </a:solidFill>
              <a:latin typeface="Roboto"/>
              <a:ea typeface="Roboto"/>
              <a:cs typeface="Roboto"/>
              <a:sym typeface="Roboto"/>
            </a:endParaRPr>
          </a:p>
        </p:txBody>
      </p:sp>
      <p:cxnSp>
        <p:nvCxnSpPr>
          <p:cNvPr id="184" name="Google Shape;184;p5"/>
          <p:cNvCxnSpPr/>
          <p:nvPr/>
        </p:nvCxnSpPr>
        <p:spPr>
          <a:xfrm>
            <a:off x="406625" y="1150350"/>
            <a:ext cx="8546400" cy="0"/>
          </a:xfrm>
          <a:prstGeom prst="straightConnector1">
            <a:avLst/>
          </a:prstGeom>
          <a:noFill/>
          <a:ln cap="flat" cmpd="sng" w="9525">
            <a:solidFill>
              <a:srgbClr val="EFEFEF"/>
            </a:solidFill>
            <a:prstDash val="solid"/>
            <a:round/>
            <a:headEnd len="sm" w="sm" type="none"/>
            <a:tailEnd len="sm" w="sm" type="none"/>
          </a:ln>
        </p:spPr>
      </p:cxnSp>
      <p:sp>
        <p:nvSpPr>
          <p:cNvPr id="185" name="Google Shape;185;p5"/>
          <p:cNvSpPr txBox="1"/>
          <p:nvPr/>
        </p:nvSpPr>
        <p:spPr>
          <a:xfrm>
            <a:off x="3168850" y="2762643"/>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Top Users by Time in Platform</a:t>
            </a:r>
            <a:endParaRPr b="0" i="0" sz="800" u="none" cap="none" strike="noStrike">
              <a:solidFill>
                <a:srgbClr val="000000"/>
              </a:solidFill>
              <a:latin typeface="Roboto"/>
              <a:ea typeface="Roboto"/>
              <a:cs typeface="Roboto"/>
              <a:sym typeface="Roboto"/>
            </a:endParaRPr>
          </a:p>
        </p:txBody>
      </p:sp>
      <p:sp>
        <p:nvSpPr>
          <p:cNvPr id="186" name="Google Shape;186;p5"/>
          <p:cNvSpPr txBox="1"/>
          <p:nvPr/>
        </p:nvSpPr>
        <p:spPr>
          <a:xfrm>
            <a:off x="3164739" y="1145204"/>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Avg. Time Spent In Platform (min)</a:t>
            </a:r>
            <a:endParaRPr b="0" i="0" sz="800" u="none" cap="none" strike="noStrike">
              <a:solidFill>
                <a:srgbClr val="000000"/>
              </a:solidFill>
              <a:latin typeface="Roboto"/>
              <a:ea typeface="Roboto"/>
              <a:cs typeface="Roboto"/>
              <a:sym typeface="Roboto"/>
            </a:endParaRPr>
          </a:p>
        </p:txBody>
      </p:sp>
      <p:cxnSp>
        <p:nvCxnSpPr>
          <p:cNvPr id="187" name="Google Shape;187;p5"/>
          <p:cNvCxnSpPr/>
          <p:nvPr/>
        </p:nvCxnSpPr>
        <p:spPr>
          <a:xfrm>
            <a:off x="406625" y="2784700"/>
            <a:ext cx="8546400" cy="0"/>
          </a:xfrm>
          <a:prstGeom prst="straightConnector1">
            <a:avLst/>
          </a:prstGeom>
          <a:noFill/>
          <a:ln cap="flat" cmpd="sng" w="9525">
            <a:solidFill>
              <a:srgbClr val="EFEFEF"/>
            </a:solidFill>
            <a:prstDash val="solid"/>
            <a:round/>
            <a:headEnd len="sm" w="sm" type="none"/>
            <a:tailEnd len="sm" w="sm" type="none"/>
          </a:ln>
        </p:spPr>
      </p:cxnSp>
      <p:cxnSp>
        <p:nvCxnSpPr>
          <p:cNvPr id="188" name="Google Shape;188;p5"/>
          <p:cNvCxnSpPr/>
          <p:nvPr/>
        </p:nvCxnSpPr>
        <p:spPr>
          <a:xfrm rot="10800000">
            <a:off x="3053675" y="1236425"/>
            <a:ext cx="0" cy="1470600"/>
          </a:xfrm>
          <a:prstGeom prst="straightConnector1">
            <a:avLst/>
          </a:prstGeom>
          <a:noFill/>
          <a:ln cap="flat" cmpd="sng" w="9525">
            <a:solidFill>
              <a:srgbClr val="EFEFEF"/>
            </a:solidFill>
            <a:prstDash val="solid"/>
            <a:round/>
            <a:headEnd len="sm" w="sm" type="none"/>
            <a:tailEnd len="sm" w="sm" type="none"/>
          </a:ln>
        </p:spPr>
      </p:cxnSp>
      <p:cxnSp>
        <p:nvCxnSpPr>
          <p:cNvPr id="189" name="Google Shape;189;p5"/>
          <p:cNvCxnSpPr/>
          <p:nvPr/>
        </p:nvCxnSpPr>
        <p:spPr>
          <a:xfrm rot="10800000">
            <a:off x="5998400" y="1217192"/>
            <a:ext cx="0" cy="1470600"/>
          </a:xfrm>
          <a:prstGeom prst="straightConnector1">
            <a:avLst/>
          </a:prstGeom>
          <a:noFill/>
          <a:ln cap="flat" cmpd="sng" w="9525">
            <a:solidFill>
              <a:srgbClr val="EFEFEF"/>
            </a:solidFill>
            <a:prstDash val="solid"/>
            <a:round/>
            <a:headEnd len="sm" w="sm" type="none"/>
            <a:tailEnd len="sm" w="sm" type="none"/>
          </a:ln>
        </p:spPr>
      </p:cxnSp>
      <p:cxnSp>
        <p:nvCxnSpPr>
          <p:cNvPr id="190" name="Google Shape;190;p5"/>
          <p:cNvCxnSpPr/>
          <p:nvPr/>
        </p:nvCxnSpPr>
        <p:spPr>
          <a:xfrm rot="10800000">
            <a:off x="3053675" y="2873610"/>
            <a:ext cx="0" cy="1881600"/>
          </a:xfrm>
          <a:prstGeom prst="straightConnector1">
            <a:avLst/>
          </a:prstGeom>
          <a:noFill/>
          <a:ln cap="flat" cmpd="sng" w="9525">
            <a:solidFill>
              <a:srgbClr val="EFEFEF"/>
            </a:solidFill>
            <a:prstDash val="solid"/>
            <a:round/>
            <a:headEnd len="sm" w="sm" type="none"/>
            <a:tailEnd len="sm" w="sm" type="none"/>
          </a:ln>
        </p:spPr>
      </p:cxnSp>
      <p:sp>
        <p:nvSpPr>
          <p:cNvPr id="191" name="Google Shape;191;p5"/>
          <p:cNvSpPr txBox="1"/>
          <p:nvPr/>
        </p:nvSpPr>
        <p:spPr>
          <a:xfrm>
            <a:off x="833725" y="114575"/>
            <a:ext cx="42600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VideoAmp Platform Usage – All Users</a:t>
            </a:r>
            <a:endParaRPr b="0" i="0" sz="1800" u="none" cap="none" strike="noStrike">
              <a:solidFill>
                <a:srgbClr val="000000"/>
              </a:solidFill>
              <a:latin typeface="Roboto Light"/>
              <a:ea typeface="Roboto Light"/>
              <a:cs typeface="Roboto Light"/>
              <a:sym typeface="Roboto Light"/>
            </a:endParaRPr>
          </a:p>
        </p:txBody>
      </p:sp>
      <p:sp>
        <p:nvSpPr>
          <p:cNvPr id="192" name="Google Shape;192;p5"/>
          <p:cNvSpPr txBox="1"/>
          <p:nvPr/>
        </p:nvSpPr>
        <p:spPr>
          <a:xfrm>
            <a:off x="1798772" y="479945"/>
            <a:ext cx="13212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42m 29s </a:t>
            </a:r>
            <a:endParaRPr b="0" i="0" sz="8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Avg. Time Spent in Platform</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193" name="Google Shape;193;p5"/>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194" name="Google Shape;194;p5"/>
          <p:cNvSpPr txBox="1"/>
          <p:nvPr/>
        </p:nvSpPr>
        <p:spPr>
          <a:xfrm>
            <a:off x="2975931" y="479945"/>
            <a:ext cx="13212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3.21 </a:t>
            </a:r>
            <a:r>
              <a:rPr b="0" i="0" lang="en" sz="900" u="none" cap="none" strike="noStrike">
                <a:solidFill>
                  <a:schemeClr val="dk2"/>
                </a:solidFill>
                <a:latin typeface="Roboto Light"/>
                <a:ea typeface="Roboto Light"/>
                <a:cs typeface="Roboto Light"/>
                <a:sym typeface="Roboto Light"/>
              </a:rPr>
              <a:t>days</a:t>
            </a:r>
            <a:endParaRPr b="0" i="0" sz="1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Avg. Days Spent in Platform</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95" name="Google Shape;195;p5"/>
          <p:cNvSpPr txBox="1"/>
          <p:nvPr/>
        </p:nvSpPr>
        <p:spPr>
          <a:xfrm>
            <a:off x="389725" y="484425"/>
            <a:ext cx="14877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269 </a:t>
            </a:r>
            <a:r>
              <a:rPr b="0" i="0" lang="en" sz="1200" u="none" cap="none" strike="noStrike">
                <a:solidFill>
                  <a:schemeClr val="dk2"/>
                </a:solidFill>
                <a:latin typeface="Roboto Light"/>
                <a:ea typeface="Roboto Light"/>
                <a:cs typeface="Roboto Light"/>
                <a:sym typeface="Roboto Light"/>
              </a:rPr>
              <a:t>/ </a:t>
            </a:r>
            <a:r>
              <a:rPr b="0" i="0" lang="en" sz="1200" u="none" cap="none" strike="noStrike">
                <a:solidFill>
                  <a:schemeClr val="dk1"/>
                </a:solidFill>
                <a:latin typeface="Roboto Light"/>
                <a:ea typeface="Roboto Light"/>
                <a:cs typeface="Roboto Light"/>
                <a:sym typeface="Roboto Light"/>
              </a:rPr>
              <a:t>98</a:t>
            </a:r>
            <a:r>
              <a:rPr b="0" i="0" lang="en" sz="900" u="none" cap="none" strike="noStrike">
                <a:solidFill>
                  <a:schemeClr val="dk1"/>
                </a:solidFill>
                <a:latin typeface="Roboto Light"/>
                <a:ea typeface="Roboto Light"/>
                <a:cs typeface="Roboto Light"/>
                <a:sym typeface="Roboto Light"/>
              </a:rPr>
              <a:t> / 16</a:t>
            </a:r>
            <a:endParaRPr b="0" i="0" sz="2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Total Users / Active / </a:t>
            </a:r>
            <a:r>
              <a:rPr b="0" i="0" lang="en" sz="600" cap="none" strike="noStrike">
                <a:solidFill>
                  <a:srgbClr val="777777"/>
                </a:solidFill>
                <a:latin typeface="Roboto Medium"/>
                <a:ea typeface="Roboto Medium"/>
                <a:cs typeface="Roboto Medium"/>
                <a:sym typeface="Roboto Medium"/>
              </a:rPr>
              <a:t>1st-time </a:t>
            </a:r>
            <a:r>
              <a:rPr b="0" i="0" lang="en" sz="600" cap="none" strike="noStrike">
                <a:latin typeface="Roboto Medium"/>
                <a:ea typeface="Roboto Medium"/>
                <a:cs typeface="Roboto Medium"/>
                <a:sym typeface="Roboto Medium"/>
              </a:rPr>
              <a:t>Active</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pic>
        <p:nvPicPr>
          <p:cNvPr id="196" name="Google Shape;196;p5" title="Chart"/>
          <p:cNvPicPr preferRelativeResize="0"/>
          <p:nvPr/>
        </p:nvPicPr>
        <p:blipFill rotWithShape="1">
          <a:blip r:embed="rId4">
            <a:alphaModFix/>
          </a:blip>
          <a:srcRect b="0" l="0" r="0" t="0"/>
          <a:stretch/>
        </p:blipFill>
        <p:spPr>
          <a:xfrm>
            <a:off x="445700" y="1482450"/>
            <a:ext cx="2539373" cy="1224575"/>
          </a:xfrm>
          <a:prstGeom prst="rect">
            <a:avLst/>
          </a:prstGeom>
          <a:noFill/>
          <a:ln>
            <a:noFill/>
          </a:ln>
        </p:spPr>
      </p:pic>
      <p:pic>
        <p:nvPicPr>
          <p:cNvPr id="197" name="Google Shape;197;p5" title="Chart"/>
          <p:cNvPicPr preferRelativeResize="0"/>
          <p:nvPr/>
        </p:nvPicPr>
        <p:blipFill rotWithShape="1">
          <a:blip r:embed="rId5">
            <a:alphaModFix/>
          </a:blip>
          <a:srcRect b="0" l="0" r="0" t="0"/>
          <a:stretch/>
        </p:blipFill>
        <p:spPr>
          <a:xfrm>
            <a:off x="3168850" y="1471375"/>
            <a:ext cx="2569575" cy="1170776"/>
          </a:xfrm>
          <a:prstGeom prst="rect">
            <a:avLst/>
          </a:prstGeom>
          <a:noFill/>
          <a:ln>
            <a:noFill/>
          </a:ln>
        </p:spPr>
      </p:pic>
      <p:graphicFrame>
        <p:nvGraphicFramePr>
          <p:cNvPr id="198" name="Google Shape;198;p5"/>
          <p:cNvGraphicFramePr/>
          <p:nvPr/>
        </p:nvGraphicFramePr>
        <p:xfrm>
          <a:off x="6184898" y="3081930"/>
          <a:ext cx="3000000" cy="3000000"/>
        </p:xfrm>
        <a:graphic>
          <a:graphicData uri="http://schemas.openxmlformats.org/drawingml/2006/table">
            <a:tbl>
              <a:tblPr>
                <a:noFill/>
                <a:tableStyleId>{CADF2EE4-7DF5-4928-B463-9377BB128C64}</a:tableStyleId>
              </a:tblPr>
              <a:tblGrid>
                <a:gridCol w="467500"/>
                <a:gridCol w="896125"/>
                <a:gridCol w="802025"/>
                <a:gridCol w="467650"/>
              </a:tblGrid>
              <a:tr h="263825">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Rank</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User</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Org</a:t>
                      </a:r>
                      <a:endParaRPr sz="600" u="none" cap="none" strike="noStrike"/>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Roboto"/>
                          <a:ea typeface="Roboto"/>
                          <a:cs typeface="Roboto"/>
                          <a:sym typeface="Roboto"/>
                        </a:rPr>
                        <a:t>Days</a:t>
                      </a:r>
                      <a:endParaRPr b="1" sz="600" u="none" cap="none" strike="noStrike">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5F4"/>
                    </a:solidFill>
                  </a:tcPr>
                </a:tc>
              </a:tr>
              <a:tr h="281300">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1</a:t>
                      </a:r>
                      <a:endParaRPr sz="6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a:solidFill>
                            <a:schemeClr val="dk1"/>
                          </a:solidFill>
                          <a:latin typeface="Roboto"/>
                          <a:ea typeface="Roboto"/>
                          <a:cs typeface="Roboto"/>
                          <a:sym typeface="Roboto"/>
                        </a:rPr>
                        <a:t>Will James</a:t>
                      </a:r>
                      <a:endParaRPr sz="6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u="none" cap="none" strike="noStrike">
                          <a:solidFill>
                            <a:schemeClr val="dk1"/>
                          </a:solidFill>
                          <a:latin typeface="Roboto"/>
                          <a:ea typeface="Roboto"/>
                          <a:cs typeface="Roboto"/>
                          <a:sym typeface="Roboto"/>
                        </a:rPr>
                        <a:t>Chewy</a:t>
                      </a:r>
                      <a:endParaRPr sz="6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20</a:t>
                      </a:r>
                      <a:endParaRPr sz="6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r h="281300">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2</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a:solidFill>
                            <a:schemeClr val="dk1"/>
                          </a:solidFill>
                          <a:latin typeface="Roboto"/>
                          <a:ea typeface="Roboto"/>
                          <a:cs typeface="Roboto"/>
                          <a:sym typeface="Roboto"/>
                        </a:rPr>
                        <a:t>John Doe</a:t>
                      </a:r>
                      <a:endParaRPr sz="6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u="none" cap="none" strike="noStrike">
                          <a:solidFill>
                            <a:schemeClr val="dk1"/>
                          </a:solidFill>
                          <a:latin typeface="Roboto"/>
                          <a:ea typeface="Roboto"/>
                          <a:cs typeface="Roboto"/>
                          <a:sym typeface="Roboto"/>
                        </a:rPr>
                        <a:t>OMG</a:t>
                      </a:r>
                      <a:endParaRPr sz="6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u="none" cap="none" strike="noStrike">
                          <a:solidFill>
                            <a:schemeClr val="dk1"/>
                          </a:solidFill>
                          <a:latin typeface="Roboto"/>
                          <a:ea typeface="Roboto"/>
                          <a:cs typeface="Roboto"/>
                          <a:sym typeface="Roboto"/>
                        </a:rPr>
                        <a:t>20</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r>
              <a:tr h="281300">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3</a:t>
                      </a:r>
                      <a:endParaRPr sz="6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a:solidFill>
                            <a:schemeClr val="dk1"/>
                          </a:solidFill>
                          <a:latin typeface="Roboto"/>
                          <a:ea typeface="Roboto"/>
                          <a:cs typeface="Roboto"/>
                          <a:sym typeface="Roboto"/>
                        </a:rPr>
                        <a:t>Deshaun Smith</a:t>
                      </a:r>
                      <a:endParaRPr sz="6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u="none" cap="none" strike="noStrike">
                          <a:solidFill>
                            <a:schemeClr val="dk1"/>
                          </a:solidFill>
                          <a:latin typeface="Roboto"/>
                          <a:ea typeface="Roboto"/>
                          <a:cs typeface="Roboto"/>
                          <a:sym typeface="Roboto"/>
                        </a:rPr>
                        <a:t>Dentsu</a:t>
                      </a:r>
                      <a:endParaRPr sz="6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u="none" cap="none" strike="noStrike">
                          <a:solidFill>
                            <a:schemeClr val="dk1"/>
                          </a:solidFill>
                          <a:latin typeface="Roboto"/>
                          <a:ea typeface="Roboto"/>
                          <a:cs typeface="Roboto"/>
                          <a:sym typeface="Roboto"/>
                        </a:rPr>
                        <a:t>18</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r h="25827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4</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a:solidFill>
                            <a:schemeClr val="dk1"/>
                          </a:solidFill>
                          <a:latin typeface="Roboto"/>
                          <a:ea typeface="Roboto"/>
                          <a:cs typeface="Roboto"/>
                          <a:sym typeface="Roboto"/>
                        </a:rPr>
                        <a:t>Billy Johnson</a:t>
                      </a:r>
                      <a:endParaRPr sz="6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u="none" cap="none" strike="noStrike">
                          <a:solidFill>
                            <a:schemeClr val="dk1"/>
                          </a:solidFill>
                          <a:latin typeface="Roboto"/>
                          <a:ea typeface="Roboto"/>
                          <a:cs typeface="Roboto"/>
                          <a:sym typeface="Roboto"/>
                        </a:rPr>
                        <a:t>OMG</a:t>
                      </a:r>
                      <a:endParaRPr sz="6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600" u="none" cap="none" strike="noStrike">
                          <a:solidFill>
                            <a:schemeClr val="dk1"/>
                          </a:solidFill>
                          <a:latin typeface="Roboto"/>
                          <a:ea typeface="Roboto"/>
                          <a:cs typeface="Roboto"/>
                          <a:sym typeface="Roboto"/>
                        </a:rPr>
                        <a:t>18</a:t>
                      </a:r>
                      <a:endParaRPr sz="600" u="none" cap="none" strike="noStrike">
                        <a:solidFill>
                          <a:srgbClr val="000000"/>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7E7"/>
                    </a:solidFill>
                  </a:tcPr>
                </a:tc>
              </a:tr>
              <a:tr h="25827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latin typeface="Roboto"/>
                          <a:ea typeface="Roboto"/>
                          <a:cs typeface="Roboto"/>
                          <a:sym typeface="Roboto"/>
                        </a:rPr>
                        <a:t>5</a:t>
                      </a:r>
                      <a:endParaRPr sz="6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a:solidFill>
                            <a:schemeClr val="dk1"/>
                          </a:solidFill>
                          <a:latin typeface="Roboto"/>
                          <a:ea typeface="Roboto"/>
                          <a:cs typeface="Roboto"/>
                          <a:sym typeface="Roboto"/>
                        </a:rPr>
                        <a:t>Zach Wills</a:t>
                      </a:r>
                      <a:endParaRPr sz="6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solidFill>
                            <a:schemeClr val="dk1"/>
                          </a:solidFill>
                          <a:latin typeface="Roboto"/>
                          <a:ea typeface="Roboto"/>
                          <a:cs typeface="Roboto"/>
                          <a:sym typeface="Roboto"/>
                        </a:rPr>
                        <a:t>Dentsu</a:t>
                      </a:r>
                      <a:endParaRPr sz="6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solidFill>
                            <a:schemeClr val="dk1"/>
                          </a:solidFill>
                          <a:latin typeface="Roboto"/>
                          <a:ea typeface="Roboto"/>
                          <a:cs typeface="Roboto"/>
                          <a:sym typeface="Roboto"/>
                        </a:rPr>
                        <a:t>17</a:t>
                      </a:r>
                      <a:endParaRPr sz="6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7F5F4"/>
                    </a:solidFill>
                  </a:tcPr>
                </a:tc>
              </a:tr>
            </a:tbl>
          </a:graphicData>
        </a:graphic>
      </p:graphicFrame>
      <p:cxnSp>
        <p:nvCxnSpPr>
          <p:cNvPr id="199" name="Google Shape;199;p5"/>
          <p:cNvCxnSpPr/>
          <p:nvPr/>
        </p:nvCxnSpPr>
        <p:spPr>
          <a:xfrm rot="10800000">
            <a:off x="5998400" y="2873597"/>
            <a:ext cx="0" cy="1561800"/>
          </a:xfrm>
          <a:prstGeom prst="straightConnector1">
            <a:avLst/>
          </a:prstGeom>
          <a:noFill/>
          <a:ln cap="flat" cmpd="sng" w="9525">
            <a:solidFill>
              <a:srgbClr val="EFEFEF"/>
            </a:solidFill>
            <a:prstDash val="solid"/>
            <a:round/>
            <a:headEnd len="sm" w="sm" type="none"/>
            <a:tailEnd len="sm" w="sm" type="none"/>
          </a:ln>
        </p:spPr>
      </p:cxnSp>
      <p:sp>
        <p:nvSpPr>
          <p:cNvPr id="200" name="Google Shape;200;p5"/>
          <p:cNvSpPr txBox="1"/>
          <p:nvPr/>
        </p:nvSpPr>
        <p:spPr>
          <a:xfrm>
            <a:off x="6078650" y="2762643"/>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Top Users by Days in Platform</a:t>
            </a:r>
            <a:endParaRPr b="0" i="0" sz="800" u="none" cap="none" strike="noStrike">
              <a:solidFill>
                <a:srgbClr val="000000"/>
              </a:solidFill>
              <a:latin typeface="Roboto"/>
              <a:ea typeface="Roboto"/>
              <a:cs typeface="Roboto"/>
              <a:sym typeface="Roboto"/>
            </a:endParaRPr>
          </a:p>
        </p:txBody>
      </p:sp>
      <p:sp>
        <p:nvSpPr>
          <p:cNvPr id="201" name="Google Shape;201;p5"/>
          <p:cNvSpPr txBox="1"/>
          <p:nvPr/>
        </p:nvSpPr>
        <p:spPr>
          <a:xfrm>
            <a:off x="369500" y="2762655"/>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Active Users by Client Type</a:t>
            </a:r>
            <a:endParaRPr b="0" i="0" sz="800" u="none" cap="none" strike="noStrike">
              <a:solidFill>
                <a:schemeClr val="dk1"/>
              </a:solidFill>
              <a:latin typeface="Roboto"/>
              <a:ea typeface="Roboto"/>
              <a:cs typeface="Roboto"/>
              <a:sym typeface="Roboto"/>
            </a:endParaRPr>
          </a:p>
        </p:txBody>
      </p:sp>
      <p:sp>
        <p:nvSpPr>
          <p:cNvPr id="202" name="Google Shape;202;p5"/>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pic>
        <p:nvPicPr>
          <p:cNvPr id="203" name="Google Shape;203;p5" title="Chart"/>
          <p:cNvPicPr preferRelativeResize="0"/>
          <p:nvPr/>
        </p:nvPicPr>
        <p:blipFill rotWithShape="1">
          <a:blip r:embed="rId6">
            <a:alphaModFix/>
          </a:blip>
          <a:srcRect b="0" l="0" r="0" t="0"/>
          <a:stretch/>
        </p:blipFill>
        <p:spPr>
          <a:xfrm>
            <a:off x="6030037" y="1543287"/>
            <a:ext cx="2789824" cy="1170775"/>
          </a:xfrm>
          <a:prstGeom prst="rect">
            <a:avLst/>
          </a:prstGeom>
          <a:noFill/>
          <a:ln>
            <a:noFill/>
          </a:ln>
        </p:spPr>
      </p:pic>
      <p:sp>
        <p:nvSpPr>
          <p:cNvPr id="204" name="Google Shape;204;p5"/>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205" name="Google Shape;205;p5"/>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206" name="Google Shape;206;p5"/>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207" name="Google Shape;207;p5"/>
          <p:cNvSpPr/>
          <p:nvPr/>
        </p:nvSpPr>
        <p:spPr>
          <a:xfrm>
            <a:off x="81200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pic>
        <p:nvPicPr>
          <p:cNvPr id="1592" name="Google Shape;1592;p50" title="Chart"/>
          <p:cNvPicPr preferRelativeResize="0"/>
          <p:nvPr/>
        </p:nvPicPr>
        <p:blipFill rotWithShape="1">
          <a:blip r:embed="rId3">
            <a:alphaModFix/>
          </a:blip>
          <a:srcRect b="0" l="0" r="1883" t="0"/>
          <a:stretch/>
        </p:blipFill>
        <p:spPr>
          <a:xfrm>
            <a:off x="405075" y="1060925"/>
            <a:ext cx="3842875" cy="4006376"/>
          </a:xfrm>
          <a:prstGeom prst="rect">
            <a:avLst/>
          </a:prstGeom>
          <a:noFill/>
          <a:ln>
            <a:noFill/>
          </a:ln>
        </p:spPr>
      </p:pic>
      <p:sp>
        <p:nvSpPr>
          <p:cNvPr id="1593" name="Google Shape;1593;p50"/>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594" name="Google Shape;1594;p50"/>
          <p:cNvSpPr txBox="1"/>
          <p:nvPr/>
        </p:nvSpPr>
        <p:spPr>
          <a:xfrm>
            <a:off x="833725" y="114575"/>
            <a:ext cx="66573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Elsy Platform Exploration – </a:t>
            </a:r>
            <a:r>
              <a:rPr b="0" i="0" lang="en" sz="1800" u="none" cap="none" strike="noStrike">
                <a:solidFill>
                  <a:schemeClr val="dk1"/>
                </a:solidFill>
                <a:latin typeface="Roboto Light"/>
                <a:ea typeface="Roboto Light"/>
                <a:cs typeface="Roboto Light"/>
                <a:sym typeface="Roboto Light"/>
              </a:rPr>
              <a:t>Average vs. Median Page Views</a:t>
            </a:r>
            <a:r>
              <a:rPr b="0" i="0" lang="en" sz="1800" u="none" cap="none" strike="noStrike">
                <a:solidFill>
                  <a:srgbClr val="000000"/>
                </a:solidFill>
                <a:latin typeface="Roboto Light"/>
                <a:ea typeface="Roboto Light"/>
                <a:cs typeface="Roboto Light"/>
                <a:sym typeface="Roboto Light"/>
              </a:rPr>
              <a:t>*</a:t>
            </a:r>
            <a:endParaRPr b="0" i="0" sz="1800" u="none" cap="none" strike="noStrike">
              <a:solidFill>
                <a:srgbClr val="000000"/>
              </a:solidFill>
              <a:latin typeface="Roboto Light"/>
              <a:ea typeface="Roboto Light"/>
              <a:cs typeface="Roboto Light"/>
              <a:sym typeface="Roboto Light"/>
            </a:endParaRPr>
          </a:p>
        </p:txBody>
      </p:sp>
      <p:cxnSp>
        <p:nvCxnSpPr>
          <p:cNvPr id="1595" name="Google Shape;1595;p50"/>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1596" name="Google Shape;1596;p50"/>
          <p:cNvSpPr txBox="1"/>
          <p:nvPr/>
        </p:nvSpPr>
        <p:spPr>
          <a:xfrm rot="-5400000">
            <a:off x="-14032" y="2609838"/>
            <a:ext cx="1066800" cy="22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Roboto"/>
                <a:ea typeface="Roboto"/>
                <a:cs typeface="Roboto"/>
                <a:sym typeface="Roboto"/>
              </a:rPr>
              <a:t>Page Views</a:t>
            </a:r>
            <a:endParaRPr b="0" i="0" sz="700" u="none" cap="none" strike="noStrike">
              <a:solidFill>
                <a:srgbClr val="999999"/>
              </a:solidFill>
              <a:latin typeface="Roboto"/>
              <a:ea typeface="Roboto"/>
              <a:cs typeface="Roboto"/>
              <a:sym typeface="Roboto"/>
            </a:endParaRPr>
          </a:p>
        </p:txBody>
      </p:sp>
      <p:sp>
        <p:nvSpPr>
          <p:cNvPr id="1597" name="Google Shape;1597;p50"/>
          <p:cNvSpPr txBox="1"/>
          <p:nvPr/>
        </p:nvSpPr>
        <p:spPr>
          <a:xfrm rot="5400000">
            <a:off x="3962393" y="2609838"/>
            <a:ext cx="1066800" cy="22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Roboto"/>
                <a:ea typeface="Roboto"/>
                <a:cs typeface="Roboto"/>
                <a:sym typeface="Roboto"/>
              </a:rPr>
              <a:t>Number of Users</a:t>
            </a:r>
            <a:endParaRPr b="0" i="0" sz="700" u="none" cap="none" strike="noStrike">
              <a:solidFill>
                <a:srgbClr val="999999"/>
              </a:solidFill>
              <a:latin typeface="Roboto"/>
              <a:ea typeface="Roboto"/>
              <a:cs typeface="Roboto"/>
              <a:sym typeface="Roboto"/>
            </a:endParaRPr>
          </a:p>
        </p:txBody>
      </p:sp>
      <p:sp>
        <p:nvSpPr>
          <p:cNvPr id="1598" name="Google Shape;1598;p50"/>
          <p:cNvSpPr txBox="1"/>
          <p:nvPr/>
        </p:nvSpPr>
        <p:spPr>
          <a:xfrm>
            <a:off x="302075" y="4898575"/>
            <a:ext cx="2934600" cy="20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777777"/>
                </a:solidFill>
                <a:latin typeface="Roboto Medium"/>
                <a:ea typeface="Roboto Medium"/>
                <a:cs typeface="Roboto Medium"/>
                <a:sym typeface="Roboto Medium"/>
              </a:rPr>
              <a:t>* Includes all related pages contained within the listed section of the platform.</a:t>
            </a:r>
            <a:endParaRPr b="0" i="0" sz="600" u="none" cap="none" strike="noStrike">
              <a:solidFill>
                <a:srgbClr val="000000"/>
              </a:solidFill>
              <a:latin typeface="Roboto"/>
              <a:ea typeface="Roboto"/>
              <a:cs typeface="Roboto"/>
              <a:sym typeface="Roboto"/>
            </a:endParaRPr>
          </a:p>
        </p:txBody>
      </p:sp>
      <p:sp>
        <p:nvSpPr>
          <p:cNvPr id="1599" name="Google Shape;1599;p50"/>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1600" name="Google Shape;1600;p50"/>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1601" name="Google Shape;1601;p50"/>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1602" name="Google Shape;1602;p50"/>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1603" name="Google Shape;1603;p50"/>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pic>
        <p:nvPicPr>
          <p:cNvPr id="1604" name="Google Shape;1604;p50" title="Chart"/>
          <p:cNvPicPr preferRelativeResize="0"/>
          <p:nvPr/>
        </p:nvPicPr>
        <p:blipFill rotWithShape="1">
          <a:blip r:embed="rId4">
            <a:alphaModFix/>
          </a:blip>
          <a:srcRect b="20660" l="9990" r="0" t="0"/>
          <a:stretch/>
        </p:blipFill>
        <p:spPr>
          <a:xfrm>
            <a:off x="860750" y="1060925"/>
            <a:ext cx="3492624" cy="3179974"/>
          </a:xfrm>
          <a:prstGeom prst="rect">
            <a:avLst/>
          </a:prstGeom>
          <a:noFill/>
          <a:ln>
            <a:noFill/>
          </a:ln>
        </p:spPr>
      </p:pic>
      <p:pic>
        <p:nvPicPr>
          <p:cNvPr id="1605" name="Google Shape;1605;p50" title="Chart"/>
          <p:cNvPicPr preferRelativeResize="0"/>
          <p:nvPr/>
        </p:nvPicPr>
        <p:blipFill rotWithShape="1">
          <a:blip r:embed="rId5">
            <a:alphaModFix/>
          </a:blip>
          <a:srcRect b="0" l="0" r="1883" t="0"/>
          <a:stretch/>
        </p:blipFill>
        <p:spPr>
          <a:xfrm>
            <a:off x="4678150" y="1060975"/>
            <a:ext cx="3842876" cy="4030975"/>
          </a:xfrm>
          <a:prstGeom prst="rect">
            <a:avLst/>
          </a:prstGeom>
          <a:noFill/>
          <a:ln>
            <a:noFill/>
          </a:ln>
        </p:spPr>
      </p:pic>
      <p:pic>
        <p:nvPicPr>
          <p:cNvPr id="1606" name="Google Shape;1606;p50" title="Chart"/>
          <p:cNvPicPr preferRelativeResize="0"/>
          <p:nvPr/>
        </p:nvPicPr>
        <p:blipFill rotWithShape="1">
          <a:blip r:embed="rId6">
            <a:alphaModFix/>
          </a:blip>
          <a:srcRect b="21110" l="9730" r="0" t="0"/>
          <a:stretch/>
        </p:blipFill>
        <p:spPr>
          <a:xfrm>
            <a:off x="5135575" y="1057100"/>
            <a:ext cx="3535425" cy="3179974"/>
          </a:xfrm>
          <a:prstGeom prst="rect">
            <a:avLst/>
          </a:prstGeom>
          <a:noFill/>
          <a:ln>
            <a:noFill/>
          </a:ln>
        </p:spPr>
      </p:pic>
      <p:sp>
        <p:nvSpPr>
          <p:cNvPr id="1607" name="Google Shape;1607;p50"/>
          <p:cNvSpPr txBox="1"/>
          <p:nvPr/>
        </p:nvSpPr>
        <p:spPr>
          <a:xfrm rot="-5400000">
            <a:off x="4276197" y="2628663"/>
            <a:ext cx="1066800" cy="22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Roboto"/>
                <a:ea typeface="Roboto"/>
                <a:cs typeface="Roboto"/>
                <a:sym typeface="Roboto"/>
              </a:rPr>
              <a:t>Page Views</a:t>
            </a:r>
            <a:endParaRPr b="0" i="0" sz="700" u="none" cap="none" strike="noStrike">
              <a:solidFill>
                <a:srgbClr val="999999"/>
              </a:solidFill>
              <a:latin typeface="Roboto"/>
              <a:ea typeface="Roboto"/>
              <a:cs typeface="Roboto"/>
              <a:sym typeface="Roboto"/>
            </a:endParaRPr>
          </a:p>
        </p:txBody>
      </p:sp>
      <p:sp>
        <p:nvSpPr>
          <p:cNvPr id="1608" name="Google Shape;1608;p50"/>
          <p:cNvSpPr txBox="1"/>
          <p:nvPr/>
        </p:nvSpPr>
        <p:spPr>
          <a:xfrm rot="5400000">
            <a:off x="8252622" y="2628663"/>
            <a:ext cx="1066800" cy="22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Roboto"/>
                <a:ea typeface="Roboto"/>
                <a:cs typeface="Roboto"/>
                <a:sym typeface="Roboto"/>
              </a:rPr>
              <a:t>Number of Users</a:t>
            </a:r>
            <a:endParaRPr b="0" i="0" sz="700" u="none" cap="none" strike="noStrike">
              <a:solidFill>
                <a:srgbClr val="999999"/>
              </a:solidFill>
              <a:latin typeface="Roboto"/>
              <a:ea typeface="Roboto"/>
              <a:cs typeface="Roboto"/>
              <a:sym typeface="Roboto"/>
            </a:endParaRPr>
          </a:p>
        </p:txBody>
      </p:sp>
      <p:sp>
        <p:nvSpPr>
          <p:cNvPr id="1609" name="Google Shape;1609;p50"/>
          <p:cNvSpPr txBox="1"/>
          <p:nvPr/>
        </p:nvSpPr>
        <p:spPr>
          <a:xfrm>
            <a:off x="613200" y="708125"/>
            <a:ext cx="14877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Light"/>
                <a:ea typeface="Roboto Light"/>
                <a:cs typeface="Roboto Light"/>
                <a:sym typeface="Roboto Light"/>
              </a:rPr>
              <a:t>External Usage</a:t>
            </a:r>
            <a:endParaRPr b="1" i="0" sz="800" u="none" cap="none" strike="noStrike">
              <a:solidFill>
                <a:srgbClr val="000000"/>
              </a:solidFill>
              <a:latin typeface="Roboto"/>
              <a:ea typeface="Roboto"/>
              <a:cs typeface="Roboto"/>
              <a:sym typeface="Roboto"/>
            </a:endParaRPr>
          </a:p>
        </p:txBody>
      </p:sp>
      <p:sp>
        <p:nvSpPr>
          <p:cNvPr id="1610" name="Google Shape;1610;p50"/>
          <p:cNvSpPr txBox="1"/>
          <p:nvPr/>
        </p:nvSpPr>
        <p:spPr>
          <a:xfrm>
            <a:off x="4952850" y="708125"/>
            <a:ext cx="25863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Light"/>
                <a:ea typeface="Roboto Light"/>
                <a:cs typeface="Roboto Light"/>
                <a:sym typeface="Roboto Light"/>
              </a:rPr>
              <a:t>Delivery Team Usage</a:t>
            </a:r>
            <a:endParaRPr b="1" i="0" sz="800" u="none" cap="none" strike="noStrike">
              <a:solidFill>
                <a:srgbClr val="000000"/>
              </a:solidFill>
              <a:latin typeface="Roboto"/>
              <a:ea typeface="Roboto"/>
              <a:cs typeface="Roboto"/>
              <a:sym typeface="Roboto"/>
            </a:endParaRPr>
          </a:p>
        </p:txBody>
      </p:sp>
      <p:sp>
        <p:nvSpPr>
          <p:cNvPr id="1611" name="Google Shape;1611;p50"/>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1612" name="Google Shape;1612;p50"/>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1613" name="Google Shape;1613;p50"/>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1614" name="Google Shape;1614;p50"/>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1615" name="Google Shape;1615;p50"/>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 </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pic>
        <p:nvPicPr>
          <p:cNvPr id="1620" name="Google Shape;1620;p51" title="Chart"/>
          <p:cNvPicPr preferRelativeResize="0"/>
          <p:nvPr/>
        </p:nvPicPr>
        <p:blipFill rotWithShape="1">
          <a:blip r:embed="rId3">
            <a:alphaModFix/>
          </a:blip>
          <a:srcRect b="0" l="0" r="2104" t="0"/>
          <a:stretch/>
        </p:blipFill>
        <p:spPr>
          <a:xfrm>
            <a:off x="343375" y="1069300"/>
            <a:ext cx="3939702" cy="4006399"/>
          </a:xfrm>
          <a:prstGeom prst="rect">
            <a:avLst/>
          </a:prstGeom>
          <a:noFill/>
          <a:ln>
            <a:noFill/>
          </a:ln>
        </p:spPr>
      </p:pic>
      <p:sp>
        <p:nvSpPr>
          <p:cNvPr id="1621" name="Google Shape;1621;p51"/>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622" name="Google Shape;1622;p51"/>
          <p:cNvSpPr txBox="1"/>
          <p:nvPr/>
        </p:nvSpPr>
        <p:spPr>
          <a:xfrm>
            <a:off x="833725" y="114575"/>
            <a:ext cx="71265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Elsy Platform Exploration – </a:t>
            </a:r>
            <a:r>
              <a:rPr b="0" i="0" lang="en" sz="1800" u="none" cap="none" strike="noStrike">
                <a:solidFill>
                  <a:schemeClr val="dk1"/>
                </a:solidFill>
                <a:latin typeface="Roboto Light"/>
                <a:ea typeface="Roboto Light"/>
                <a:cs typeface="Roboto Light"/>
                <a:sym typeface="Roboto Light"/>
              </a:rPr>
              <a:t>Average vs. Median </a:t>
            </a:r>
            <a:r>
              <a:rPr b="0" i="0" lang="en" sz="1800" u="none" cap="none" strike="noStrike">
                <a:solidFill>
                  <a:srgbClr val="000000"/>
                </a:solidFill>
                <a:latin typeface="Roboto Light"/>
                <a:ea typeface="Roboto Light"/>
                <a:cs typeface="Roboto Light"/>
                <a:sym typeface="Roboto Light"/>
              </a:rPr>
              <a:t>Total Time on Page*</a:t>
            </a:r>
            <a:endParaRPr b="0" i="0" sz="1800" u="none" cap="none" strike="noStrike">
              <a:solidFill>
                <a:srgbClr val="000000"/>
              </a:solidFill>
              <a:latin typeface="Roboto Light"/>
              <a:ea typeface="Roboto Light"/>
              <a:cs typeface="Roboto Light"/>
              <a:sym typeface="Roboto Light"/>
            </a:endParaRPr>
          </a:p>
        </p:txBody>
      </p:sp>
      <p:cxnSp>
        <p:nvCxnSpPr>
          <p:cNvPr id="1623" name="Google Shape;1623;p51"/>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1624" name="Google Shape;1624;p51"/>
          <p:cNvSpPr txBox="1"/>
          <p:nvPr/>
        </p:nvSpPr>
        <p:spPr>
          <a:xfrm rot="-5400000">
            <a:off x="62168" y="2686038"/>
            <a:ext cx="1066800" cy="22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Roboto"/>
                <a:ea typeface="Roboto"/>
                <a:cs typeface="Roboto"/>
                <a:sym typeface="Roboto"/>
              </a:rPr>
              <a:t>Time on Page</a:t>
            </a:r>
            <a:endParaRPr b="0" i="0" sz="700" u="none" cap="none" strike="noStrike">
              <a:solidFill>
                <a:srgbClr val="999999"/>
              </a:solidFill>
              <a:latin typeface="Roboto"/>
              <a:ea typeface="Roboto"/>
              <a:cs typeface="Roboto"/>
              <a:sym typeface="Roboto"/>
            </a:endParaRPr>
          </a:p>
        </p:txBody>
      </p:sp>
      <p:sp>
        <p:nvSpPr>
          <p:cNvPr id="1625" name="Google Shape;1625;p51"/>
          <p:cNvSpPr txBox="1"/>
          <p:nvPr/>
        </p:nvSpPr>
        <p:spPr>
          <a:xfrm rot="5400000">
            <a:off x="3976518" y="2686038"/>
            <a:ext cx="1066800" cy="22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Roboto"/>
                <a:ea typeface="Roboto"/>
                <a:cs typeface="Roboto"/>
                <a:sym typeface="Roboto"/>
              </a:rPr>
              <a:t>Number of Users</a:t>
            </a:r>
            <a:endParaRPr b="0" i="0" sz="700" u="none" cap="none" strike="noStrike">
              <a:solidFill>
                <a:srgbClr val="999999"/>
              </a:solidFill>
              <a:latin typeface="Roboto"/>
              <a:ea typeface="Roboto"/>
              <a:cs typeface="Roboto"/>
              <a:sym typeface="Roboto"/>
            </a:endParaRPr>
          </a:p>
        </p:txBody>
      </p:sp>
      <p:sp>
        <p:nvSpPr>
          <p:cNvPr id="1626" name="Google Shape;1626;p51"/>
          <p:cNvSpPr txBox="1"/>
          <p:nvPr/>
        </p:nvSpPr>
        <p:spPr>
          <a:xfrm>
            <a:off x="302075" y="4898575"/>
            <a:ext cx="5910900" cy="20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777777"/>
                </a:solidFill>
                <a:latin typeface="Roboto Medium"/>
                <a:ea typeface="Roboto Medium"/>
                <a:cs typeface="Roboto Medium"/>
                <a:sym typeface="Roboto Medium"/>
              </a:rPr>
              <a:t>* Includes time spent on all  related pages contained within the listed section of the platform.</a:t>
            </a:r>
            <a:endParaRPr b="0" i="0" sz="600" u="none" cap="none" strike="noStrike">
              <a:solidFill>
                <a:srgbClr val="000000"/>
              </a:solidFill>
              <a:latin typeface="Roboto"/>
              <a:ea typeface="Roboto"/>
              <a:cs typeface="Roboto"/>
              <a:sym typeface="Roboto"/>
            </a:endParaRPr>
          </a:p>
        </p:txBody>
      </p:sp>
      <p:sp>
        <p:nvSpPr>
          <p:cNvPr id="1627" name="Google Shape;1627;p51"/>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1628" name="Google Shape;1628;p51"/>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1629" name="Google Shape;1629;p51"/>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1630" name="Google Shape;1630;p51"/>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1631" name="Google Shape;1631;p51"/>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pic>
        <p:nvPicPr>
          <p:cNvPr id="1632" name="Google Shape;1632;p51" title="Chart"/>
          <p:cNvPicPr preferRelativeResize="0"/>
          <p:nvPr/>
        </p:nvPicPr>
        <p:blipFill rotWithShape="1">
          <a:blip r:embed="rId4">
            <a:alphaModFix/>
          </a:blip>
          <a:srcRect b="21171" l="13614" r="0" t="0"/>
          <a:stretch/>
        </p:blipFill>
        <p:spPr>
          <a:xfrm>
            <a:off x="946125" y="1074050"/>
            <a:ext cx="3476577" cy="3158025"/>
          </a:xfrm>
          <a:prstGeom prst="rect">
            <a:avLst/>
          </a:prstGeom>
          <a:noFill/>
          <a:ln>
            <a:noFill/>
          </a:ln>
        </p:spPr>
      </p:pic>
      <p:pic>
        <p:nvPicPr>
          <p:cNvPr id="1633" name="Google Shape;1633;p51" title="Chart"/>
          <p:cNvPicPr preferRelativeResize="0"/>
          <p:nvPr/>
        </p:nvPicPr>
        <p:blipFill rotWithShape="1">
          <a:blip r:embed="rId5">
            <a:alphaModFix/>
          </a:blip>
          <a:srcRect b="0" l="8340" r="0" t="0"/>
          <a:stretch/>
        </p:blipFill>
        <p:spPr>
          <a:xfrm>
            <a:off x="4883599" y="1069300"/>
            <a:ext cx="3699574" cy="4006399"/>
          </a:xfrm>
          <a:prstGeom prst="rect">
            <a:avLst/>
          </a:prstGeom>
          <a:noFill/>
          <a:ln>
            <a:noFill/>
          </a:ln>
        </p:spPr>
      </p:pic>
      <p:pic>
        <p:nvPicPr>
          <p:cNvPr id="1634" name="Google Shape;1634;p51" title="Chart"/>
          <p:cNvPicPr preferRelativeResize="0"/>
          <p:nvPr/>
        </p:nvPicPr>
        <p:blipFill rotWithShape="1">
          <a:blip r:embed="rId6">
            <a:alphaModFix/>
          </a:blip>
          <a:srcRect b="21053" l="12785" r="0" t="0"/>
          <a:stretch/>
        </p:blipFill>
        <p:spPr>
          <a:xfrm>
            <a:off x="5127200" y="1069300"/>
            <a:ext cx="3520125" cy="3162775"/>
          </a:xfrm>
          <a:prstGeom prst="rect">
            <a:avLst/>
          </a:prstGeom>
          <a:noFill/>
          <a:ln>
            <a:noFill/>
          </a:ln>
        </p:spPr>
      </p:pic>
      <p:sp>
        <p:nvSpPr>
          <p:cNvPr id="1635" name="Google Shape;1635;p51"/>
          <p:cNvSpPr txBox="1"/>
          <p:nvPr/>
        </p:nvSpPr>
        <p:spPr>
          <a:xfrm>
            <a:off x="613200" y="708125"/>
            <a:ext cx="14877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Light"/>
                <a:ea typeface="Roboto Light"/>
                <a:cs typeface="Roboto Light"/>
                <a:sym typeface="Roboto Light"/>
              </a:rPr>
              <a:t>External Usage</a:t>
            </a:r>
            <a:endParaRPr b="1" i="0" sz="800" u="none" cap="none" strike="noStrike">
              <a:solidFill>
                <a:srgbClr val="000000"/>
              </a:solidFill>
              <a:latin typeface="Roboto"/>
              <a:ea typeface="Roboto"/>
              <a:cs typeface="Roboto"/>
              <a:sym typeface="Roboto"/>
            </a:endParaRPr>
          </a:p>
        </p:txBody>
      </p:sp>
      <p:sp>
        <p:nvSpPr>
          <p:cNvPr id="1636" name="Google Shape;1636;p51"/>
          <p:cNvSpPr txBox="1"/>
          <p:nvPr/>
        </p:nvSpPr>
        <p:spPr>
          <a:xfrm>
            <a:off x="4952850" y="708125"/>
            <a:ext cx="25863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Light"/>
                <a:ea typeface="Roboto Light"/>
                <a:cs typeface="Roboto Light"/>
                <a:sym typeface="Roboto Light"/>
              </a:rPr>
              <a:t>Delivery Team Usage</a:t>
            </a:r>
            <a:endParaRPr b="1" i="0" sz="800" u="none" cap="none" strike="noStrike">
              <a:solidFill>
                <a:srgbClr val="000000"/>
              </a:solidFill>
              <a:latin typeface="Roboto"/>
              <a:ea typeface="Roboto"/>
              <a:cs typeface="Roboto"/>
              <a:sym typeface="Roboto"/>
            </a:endParaRPr>
          </a:p>
        </p:txBody>
      </p:sp>
      <p:sp>
        <p:nvSpPr>
          <p:cNvPr id="1637" name="Google Shape;1637;p51"/>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1638" name="Google Shape;1638;p51"/>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1639" name="Google Shape;1639;p51"/>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1640" name="Google Shape;1640;p51"/>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1641" name="Google Shape;1641;p51"/>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 </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52"/>
          <p:cNvSpPr txBox="1"/>
          <p:nvPr>
            <p:ph type="title"/>
          </p:nvPr>
        </p:nvSpPr>
        <p:spPr>
          <a:xfrm>
            <a:off x="457200" y="1697125"/>
            <a:ext cx="3883200" cy="138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
              <a:t>Tableau Usage</a:t>
            </a:r>
            <a:endParaRPr/>
          </a:p>
        </p:txBody>
      </p:sp>
      <p:sp>
        <p:nvSpPr>
          <p:cNvPr id="1647" name="Google Shape;1647;p52"/>
          <p:cNvSpPr txBox="1"/>
          <p:nvPr>
            <p:ph idx="12" type="sldNum"/>
          </p:nvPr>
        </p:nvSpPr>
        <p:spPr>
          <a:xfrm>
            <a:off x="8453301" y="47130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pic>
        <p:nvPicPr>
          <p:cNvPr id="1652" name="Google Shape;1652;p53" title="Chart"/>
          <p:cNvPicPr preferRelativeResize="0"/>
          <p:nvPr/>
        </p:nvPicPr>
        <p:blipFill rotWithShape="1">
          <a:blip r:embed="rId3">
            <a:alphaModFix/>
          </a:blip>
          <a:srcRect b="0" l="0" r="0" t="0"/>
          <a:stretch/>
        </p:blipFill>
        <p:spPr>
          <a:xfrm>
            <a:off x="254638" y="3080525"/>
            <a:ext cx="2586525" cy="1790637"/>
          </a:xfrm>
          <a:prstGeom prst="rect">
            <a:avLst/>
          </a:prstGeom>
          <a:noFill/>
          <a:ln>
            <a:noFill/>
          </a:ln>
        </p:spPr>
      </p:pic>
      <p:pic>
        <p:nvPicPr>
          <p:cNvPr id="1653" name="Google Shape;1653;p53" title="Chart"/>
          <p:cNvPicPr preferRelativeResize="0"/>
          <p:nvPr/>
        </p:nvPicPr>
        <p:blipFill rotWithShape="1">
          <a:blip r:embed="rId4">
            <a:alphaModFix/>
          </a:blip>
          <a:srcRect b="0" l="0" r="0" t="0"/>
          <a:stretch/>
        </p:blipFill>
        <p:spPr>
          <a:xfrm>
            <a:off x="3226325" y="1431845"/>
            <a:ext cx="2695001" cy="1169055"/>
          </a:xfrm>
          <a:prstGeom prst="rect">
            <a:avLst/>
          </a:prstGeom>
          <a:noFill/>
          <a:ln>
            <a:noFill/>
          </a:ln>
        </p:spPr>
      </p:pic>
      <p:pic>
        <p:nvPicPr>
          <p:cNvPr id="1654" name="Google Shape;1654;p53" title="Chart"/>
          <p:cNvPicPr preferRelativeResize="0"/>
          <p:nvPr/>
        </p:nvPicPr>
        <p:blipFill rotWithShape="1">
          <a:blip r:embed="rId5">
            <a:alphaModFix/>
          </a:blip>
          <a:srcRect b="0" l="0" r="0" t="0"/>
          <a:stretch/>
        </p:blipFill>
        <p:spPr>
          <a:xfrm>
            <a:off x="411200" y="1431850"/>
            <a:ext cx="2559706" cy="1234375"/>
          </a:xfrm>
          <a:prstGeom prst="rect">
            <a:avLst/>
          </a:prstGeom>
          <a:noFill/>
          <a:ln>
            <a:noFill/>
          </a:ln>
        </p:spPr>
      </p:pic>
      <p:sp>
        <p:nvSpPr>
          <p:cNvPr id="1655" name="Google Shape;1655;p53"/>
          <p:cNvSpPr txBox="1"/>
          <p:nvPr>
            <p:ph idx="12" type="sldNum"/>
          </p:nvPr>
        </p:nvSpPr>
        <p:spPr>
          <a:xfrm>
            <a:off x="8455801" y="47129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656" name="Google Shape;1656;p53"/>
          <p:cNvSpPr txBox="1"/>
          <p:nvPr/>
        </p:nvSpPr>
        <p:spPr>
          <a:xfrm>
            <a:off x="369509" y="1145204"/>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Clients in Tableau</a:t>
            </a:r>
            <a:endParaRPr b="0" i="0" sz="800" u="none" cap="none" strike="noStrike">
              <a:solidFill>
                <a:srgbClr val="000000"/>
              </a:solidFill>
              <a:latin typeface="Roboto"/>
              <a:ea typeface="Roboto"/>
              <a:cs typeface="Roboto"/>
              <a:sym typeface="Roboto"/>
            </a:endParaRPr>
          </a:p>
        </p:txBody>
      </p:sp>
      <p:sp>
        <p:nvSpPr>
          <p:cNvPr id="1657" name="Google Shape;1657;p53"/>
          <p:cNvSpPr txBox="1"/>
          <p:nvPr/>
        </p:nvSpPr>
        <p:spPr>
          <a:xfrm>
            <a:off x="3183061" y="1145204"/>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Avg. Days Spent In Tableau</a:t>
            </a:r>
            <a:endParaRPr b="0" i="0" sz="800" u="none" cap="none" strike="noStrike">
              <a:solidFill>
                <a:srgbClr val="000000"/>
              </a:solidFill>
              <a:latin typeface="Roboto"/>
              <a:ea typeface="Roboto"/>
              <a:cs typeface="Roboto"/>
              <a:sym typeface="Roboto"/>
            </a:endParaRPr>
          </a:p>
        </p:txBody>
      </p:sp>
      <p:cxnSp>
        <p:nvCxnSpPr>
          <p:cNvPr id="1658" name="Google Shape;1658;p53"/>
          <p:cNvCxnSpPr/>
          <p:nvPr/>
        </p:nvCxnSpPr>
        <p:spPr>
          <a:xfrm>
            <a:off x="406625" y="1150350"/>
            <a:ext cx="8546400" cy="0"/>
          </a:xfrm>
          <a:prstGeom prst="straightConnector1">
            <a:avLst/>
          </a:prstGeom>
          <a:noFill/>
          <a:ln cap="flat" cmpd="sng" w="9525">
            <a:solidFill>
              <a:srgbClr val="EFEFEF"/>
            </a:solidFill>
            <a:prstDash val="solid"/>
            <a:round/>
            <a:headEnd len="sm" w="sm" type="none"/>
            <a:tailEnd len="sm" w="sm" type="none"/>
          </a:ln>
        </p:spPr>
      </p:cxnSp>
      <p:cxnSp>
        <p:nvCxnSpPr>
          <p:cNvPr id="1659" name="Google Shape;1659;p53"/>
          <p:cNvCxnSpPr/>
          <p:nvPr/>
        </p:nvCxnSpPr>
        <p:spPr>
          <a:xfrm>
            <a:off x="406625" y="2784700"/>
            <a:ext cx="5522100" cy="0"/>
          </a:xfrm>
          <a:prstGeom prst="straightConnector1">
            <a:avLst/>
          </a:prstGeom>
          <a:noFill/>
          <a:ln cap="flat" cmpd="sng" w="9525">
            <a:solidFill>
              <a:srgbClr val="EFEFEF"/>
            </a:solidFill>
            <a:prstDash val="solid"/>
            <a:round/>
            <a:headEnd len="sm" w="sm" type="none"/>
            <a:tailEnd len="sm" w="sm" type="none"/>
          </a:ln>
        </p:spPr>
      </p:cxnSp>
      <p:cxnSp>
        <p:nvCxnSpPr>
          <p:cNvPr id="1660" name="Google Shape;1660;p53"/>
          <p:cNvCxnSpPr/>
          <p:nvPr/>
        </p:nvCxnSpPr>
        <p:spPr>
          <a:xfrm rot="10800000">
            <a:off x="3053675" y="1217525"/>
            <a:ext cx="0" cy="1489500"/>
          </a:xfrm>
          <a:prstGeom prst="straightConnector1">
            <a:avLst/>
          </a:prstGeom>
          <a:noFill/>
          <a:ln cap="flat" cmpd="sng" w="9525">
            <a:solidFill>
              <a:srgbClr val="EFEFEF"/>
            </a:solidFill>
            <a:prstDash val="solid"/>
            <a:round/>
            <a:headEnd len="sm" w="sm" type="none"/>
            <a:tailEnd len="sm" w="sm" type="none"/>
          </a:ln>
        </p:spPr>
      </p:cxnSp>
      <p:cxnSp>
        <p:nvCxnSpPr>
          <p:cNvPr id="1661" name="Google Shape;1661;p53"/>
          <p:cNvCxnSpPr/>
          <p:nvPr/>
        </p:nvCxnSpPr>
        <p:spPr>
          <a:xfrm rot="10800000">
            <a:off x="5998400" y="1198044"/>
            <a:ext cx="0" cy="1489500"/>
          </a:xfrm>
          <a:prstGeom prst="straightConnector1">
            <a:avLst/>
          </a:prstGeom>
          <a:noFill/>
          <a:ln cap="flat" cmpd="sng" w="9525">
            <a:solidFill>
              <a:srgbClr val="EFEFEF"/>
            </a:solidFill>
            <a:prstDash val="solid"/>
            <a:round/>
            <a:headEnd len="sm" w="sm" type="none"/>
            <a:tailEnd len="sm" w="sm" type="none"/>
          </a:ln>
        </p:spPr>
      </p:cxnSp>
      <p:cxnSp>
        <p:nvCxnSpPr>
          <p:cNvPr id="1662" name="Google Shape;1662;p53"/>
          <p:cNvCxnSpPr/>
          <p:nvPr/>
        </p:nvCxnSpPr>
        <p:spPr>
          <a:xfrm rot="10800000">
            <a:off x="3053675" y="2873610"/>
            <a:ext cx="0" cy="1881600"/>
          </a:xfrm>
          <a:prstGeom prst="straightConnector1">
            <a:avLst/>
          </a:prstGeom>
          <a:noFill/>
          <a:ln cap="flat" cmpd="sng" w="9525">
            <a:solidFill>
              <a:srgbClr val="EFEFEF"/>
            </a:solidFill>
            <a:prstDash val="solid"/>
            <a:round/>
            <a:headEnd len="sm" w="sm" type="none"/>
            <a:tailEnd len="sm" w="sm" type="none"/>
          </a:ln>
        </p:spPr>
      </p:cxnSp>
      <p:sp>
        <p:nvSpPr>
          <p:cNvPr id="1663" name="Google Shape;1663;p53"/>
          <p:cNvSpPr txBox="1"/>
          <p:nvPr/>
        </p:nvSpPr>
        <p:spPr>
          <a:xfrm>
            <a:off x="833725" y="114575"/>
            <a:ext cx="66600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Tableau Usage </a:t>
            </a:r>
            <a:endParaRPr b="0" i="0" sz="1800" u="none" cap="none" strike="noStrike">
              <a:solidFill>
                <a:srgbClr val="000000"/>
              </a:solidFill>
              <a:latin typeface="Roboto Light"/>
              <a:ea typeface="Roboto Light"/>
              <a:cs typeface="Roboto Light"/>
              <a:sym typeface="Roboto Light"/>
            </a:endParaRPr>
          </a:p>
        </p:txBody>
      </p:sp>
      <p:sp>
        <p:nvSpPr>
          <p:cNvPr id="1664" name="Google Shape;1664;p53"/>
          <p:cNvSpPr txBox="1"/>
          <p:nvPr/>
        </p:nvSpPr>
        <p:spPr>
          <a:xfrm>
            <a:off x="1493972" y="479945"/>
            <a:ext cx="13212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3.55 </a:t>
            </a:r>
            <a:r>
              <a:rPr b="0" i="0" lang="en" sz="900" u="none" cap="none" strike="noStrike">
                <a:solidFill>
                  <a:schemeClr val="dk2"/>
                </a:solidFill>
                <a:latin typeface="Roboto Light"/>
                <a:ea typeface="Roboto Light"/>
                <a:cs typeface="Roboto Light"/>
                <a:sym typeface="Roboto Light"/>
              </a:rPr>
              <a:t>days</a:t>
            </a:r>
            <a:endParaRPr b="0" i="0" sz="8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Avg. Days in Tableau</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1665" name="Google Shape;1665;p53"/>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1666" name="Google Shape;1666;p53"/>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1667" name="Google Shape;1667;p53"/>
          <p:cNvSpPr txBox="1"/>
          <p:nvPr/>
        </p:nvSpPr>
        <p:spPr>
          <a:xfrm>
            <a:off x="389725" y="484425"/>
            <a:ext cx="1155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110 </a:t>
            </a:r>
            <a:r>
              <a:rPr b="0" i="0" lang="en" sz="1200" u="none" cap="none" strike="noStrike">
                <a:solidFill>
                  <a:schemeClr val="dk2"/>
                </a:solidFill>
                <a:latin typeface="Roboto Light"/>
                <a:ea typeface="Roboto Light"/>
                <a:cs typeface="Roboto Light"/>
                <a:sym typeface="Roboto Light"/>
              </a:rPr>
              <a:t>/ </a:t>
            </a:r>
            <a:r>
              <a:rPr b="0" i="0" lang="en" sz="1200" u="none" cap="none" strike="noStrike">
                <a:solidFill>
                  <a:schemeClr val="dk1"/>
                </a:solidFill>
                <a:latin typeface="Roboto Light"/>
                <a:ea typeface="Roboto Light"/>
                <a:cs typeface="Roboto Light"/>
                <a:sym typeface="Roboto Light"/>
              </a:rPr>
              <a:t>40</a:t>
            </a:r>
            <a:endParaRPr b="0" i="0" sz="2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Total Tableau Users / Active </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668" name="Google Shape;1668;p53"/>
          <p:cNvSpPr txBox="1"/>
          <p:nvPr/>
        </p:nvSpPr>
        <p:spPr>
          <a:xfrm>
            <a:off x="369157" y="2766097"/>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Total Reports Accessed</a:t>
            </a:r>
            <a:endParaRPr b="0" i="0" sz="800" u="none" cap="none" strike="noStrike">
              <a:solidFill>
                <a:srgbClr val="000000"/>
              </a:solidFill>
              <a:latin typeface="Roboto"/>
              <a:ea typeface="Roboto"/>
              <a:cs typeface="Roboto"/>
              <a:sym typeface="Roboto"/>
            </a:endParaRPr>
          </a:p>
        </p:txBody>
      </p:sp>
      <p:sp>
        <p:nvSpPr>
          <p:cNvPr id="1669" name="Google Shape;1669;p53"/>
          <p:cNvSpPr txBox="1"/>
          <p:nvPr/>
        </p:nvSpPr>
        <p:spPr>
          <a:xfrm>
            <a:off x="2547736" y="479961"/>
            <a:ext cx="1011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2130</a:t>
            </a:r>
            <a:endParaRPr b="0" i="0" sz="2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Reports Accessed</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1670" name="Google Shape;1670;p53"/>
          <p:cNvCxnSpPr/>
          <p:nvPr/>
        </p:nvCxnSpPr>
        <p:spPr>
          <a:xfrm rot="10800000">
            <a:off x="3847132" y="671700"/>
            <a:ext cx="0" cy="408900"/>
          </a:xfrm>
          <a:prstGeom prst="straightConnector1">
            <a:avLst/>
          </a:prstGeom>
          <a:noFill/>
          <a:ln cap="flat" cmpd="sng" w="9525">
            <a:solidFill>
              <a:srgbClr val="EFEFEF"/>
            </a:solidFill>
            <a:prstDash val="solid"/>
            <a:round/>
            <a:headEnd len="sm" w="sm" type="none"/>
            <a:tailEnd len="sm" w="sm" type="none"/>
          </a:ln>
        </p:spPr>
      </p:cxnSp>
      <p:pic>
        <p:nvPicPr>
          <p:cNvPr id="1671" name="Google Shape;1671;p53" title="Chart"/>
          <p:cNvPicPr preferRelativeResize="0"/>
          <p:nvPr/>
        </p:nvPicPr>
        <p:blipFill rotWithShape="1">
          <a:blip r:embed="rId6">
            <a:alphaModFix/>
          </a:blip>
          <a:srcRect b="0" l="0" r="0" t="0"/>
          <a:stretch/>
        </p:blipFill>
        <p:spPr>
          <a:xfrm>
            <a:off x="3111900" y="3201044"/>
            <a:ext cx="2809437" cy="1709081"/>
          </a:xfrm>
          <a:prstGeom prst="rect">
            <a:avLst/>
          </a:prstGeom>
          <a:noFill/>
          <a:ln>
            <a:noFill/>
          </a:ln>
        </p:spPr>
      </p:pic>
      <p:sp>
        <p:nvSpPr>
          <p:cNvPr id="1672" name="Google Shape;1672;p53"/>
          <p:cNvSpPr txBox="1"/>
          <p:nvPr/>
        </p:nvSpPr>
        <p:spPr>
          <a:xfrm>
            <a:off x="3116332" y="2766097"/>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CARD Total Reports Accessed</a:t>
            </a:r>
            <a:endParaRPr b="0" i="0" sz="800" u="none" cap="none" strike="noStrike">
              <a:solidFill>
                <a:srgbClr val="000000"/>
              </a:solidFill>
              <a:latin typeface="Roboto"/>
              <a:ea typeface="Roboto"/>
              <a:cs typeface="Roboto"/>
              <a:sym typeface="Roboto"/>
            </a:endParaRPr>
          </a:p>
        </p:txBody>
      </p:sp>
      <p:cxnSp>
        <p:nvCxnSpPr>
          <p:cNvPr id="1673" name="Google Shape;1673;p53"/>
          <p:cNvCxnSpPr/>
          <p:nvPr/>
        </p:nvCxnSpPr>
        <p:spPr>
          <a:xfrm rot="10800000">
            <a:off x="5998400" y="2873610"/>
            <a:ext cx="0" cy="1881600"/>
          </a:xfrm>
          <a:prstGeom prst="straightConnector1">
            <a:avLst/>
          </a:prstGeom>
          <a:noFill/>
          <a:ln cap="flat" cmpd="sng" w="9525">
            <a:solidFill>
              <a:srgbClr val="EFEFEF"/>
            </a:solidFill>
            <a:prstDash val="solid"/>
            <a:round/>
            <a:headEnd len="sm" w="sm" type="none"/>
            <a:tailEnd len="sm" w="sm" type="none"/>
          </a:ln>
        </p:spPr>
      </p:cxnSp>
      <p:grpSp>
        <p:nvGrpSpPr>
          <p:cNvPr id="1674" name="Google Shape;1674;p53"/>
          <p:cNvGrpSpPr/>
          <p:nvPr/>
        </p:nvGrpSpPr>
        <p:grpSpPr>
          <a:xfrm>
            <a:off x="7403688" y="3169962"/>
            <a:ext cx="1444278" cy="1169132"/>
            <a:chOff x="4119997" y="1676962"/>
            <a:chExt cx="2220600" cy="1854000"/>
          </a:xfrm>
        </p:grpSpPr>
        <p:sp>
          <p:nvSpPr>
            <p:cNvPr id="1675" name="Google Shape;1675;p53"/>
            <p:cNvSpPr/>
            <p:nvPr/>
          </p:nvSpPr>
          <p:spPr>
            <a:xfrm>
              <a:off x="4303290" y="1676962"/>
              <a:ext cx="1854000" cy="1854000"/>
            </a:xfrm>
            <a:prstGeom prst="ellipse">
              <a:avLst/>
            </a:prstGeom>
            <a:solidFill>
              <a:srgbClr val="38A4DD">
                <a:alpha val="6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53"/>
            <p:cNvSpPr txBox="1"/>
            <p:nvPr/>
          </p:nvSpPr>
          <p:spPr>
            <a:xfrm>
              <a:off x="4119997" y="2438201"/>
              <a:ext cx="2220600" cy="521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FFFFFF"/>
                  </a:solidFill>
                  <a:latin typeface="Roboto"/>
                  <a:ea typeface="Roboto"/>
                  <a:cs typeface="Roboto"/>
                  <a:sym typeface="Roboto"/>
                </a:rPr>
                <a:t>Tableau Only Users</a:t>
              </a:r>
              <a:r>
                <a:rPr b="0" i="0" lang="en" sz="800" u="none" cap="none" strike="noStrike">
                  <a:solidFill>
                    <a:srgbClr val="FFFFFF"/>
                  </a:solidFill>
                  <a:latin typeface="Roboto"/>
                  <a:ea typeface="Roboto"/>
                  <a:cs typeface="Roboto"/>
                  <a:sym typeface="Roboto"/>
                </a:rPr>
                <a:t> </a:t>
              </a:r>
              <a:r>
                <a:rPr b="1" i="0" lang="en" sz="1400" u="none" cap="none" strike="noStrike">
                  <a:solidFill>
                    <a:srgbClr val="FFFFFF"/>
                  </a:solidFill>
                  <a:latin typeface="Roboto"/>
                  <a:ea typeface="Roboto"/>
                  <a:cs typeface="Roboto"/>
                  <a:sym typeface="Roboto"/>
                </a:rPr>
                <a:t>101</a:t>
              </a:r>
              <a:endParaRPr b="1" i="0" sz="1400" u="none" cap="none" strike="noStrike">
                <a:solidFill>
                  <a:srgbClr val="FFFFFF"/>
                </a:solidFill>
                <a:latin typeface="Roboto"/>
                <a:ea typeface="Roboto"/>
                <a:cs typeface="Roboto"/>
                <a:sym typeface="Roboto"/>
              </a:endParaRPr>
            </a:p>
          </p:txBody>
        </p:sp>
      </p:grpSp>
      <p:grpSp>
        <p:nvGrpSpPr>
          <p:cNvPr id="1677" name="Google Shape;1677;p53"/>
          <p:cNvGrpSpPr/>
          <p:nvPr/>
        </p:nvGrpSpPr>
        <p:grpSpPr>
          <a:xfrm>
            <a:off x="7198837" y="1395674"/>
            <a:ext cx="1854000" cy="1854000"/>
            <a:chOff x="2986712" y="1676962"/>
            <a:chExt cx="1854000" cy="1854000"/>
          </a:xfrm>
        </p:grpSpPr>
        <p:sp>
          <p:nvSpPr>
            <p:cNvPr id="1678" name="Google Shape;1678;p53"/>
            <p:cNvSpPr/>
            <p:nvPr/>
          </p:nvSpPr>
          <p:spPr>
            <a:xfrm>
              <a:off x="2986712" y="1676962"/>
              <a:ext cx="1854000" cy="1854000"/>
            </a:xfrm>
            <a:prstGeom prst="ellipse">
              <a:avLst/>
            </a:prstGeom>
            <a:solidFill>
              <a:srgbClr val="E82064">
                <a:alpha val="7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53"/>
            <p:cNvSpPr txBox="1"/>
            <p:nvPr/>
          </p:nvSpPr>
          <p:spPr>
            <a:xfrm>
              <a:off x="3019549" y="2360788"/>
              <a:ext cx="1788300" cy="521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FFFFFF"/>
                  </a:solidFill>
                  <a:latin typeface="Roboto"/>
                  <a:ea typeface="Roboto"/>
                  <a:cs typeface="Roboto"/>
                  <a:sym typeface="Roboto"/>
                </a:rPr>
                <a:t>Platform Only Users</a:t>
              </a:r>
              <a:endParaRPr b="0" i="0" sz="1000" u="none" cap="none" strike="noStrike">
                <a:solidFill>
                  <a:srgbClr val="FFFFFF"/>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800"/>
                <a:buFont typeface="Arial"/>
                <a:buNone/>
              </a:pPr>
              <a:r>
                <a:rPr b="0" i="0" lang="en" sz="800" u="none" cap="none" strike="noStrike">
                  <a:solidFill>
                    <a:srgbClr val="FFFFFF"/>
                  </a:solidFill>
                  <a:latin typeface="Roboto"/>
                  <a:ea typeface="Roboto"/>
                  <a:cs typeface="Roboto"/>
                  <a:sym typeface="Roboto"/>
                </a:rPr>
                <a:t> </a:t>
              </a:r>
              <a:r>
                <a:rPr b="1" i="0" lang="en" sz="1400" u="none" cap="none" strike="noStrike">
                  <a:solidFill>
                    <a:srgbClr val="FFFFFF"/>
                  </a:solidFill>
                  <a:latin typeface="Roboto"/>
                  <a:ea typeface="Roboto"/>
                  <a:cs typeface="Roboto"/>
                  <a:sym typeface="Roboto"/>
                </a:rPr>
                <a:t>260</a:t>
              </a:r>
              <a:endParaRPr b="1" i="0" sz="1400" u="none" cap="none" strike="noStrike">
                <a:solidFill>
                  <a:srgbClr val="FFFFFF"/>
                </a:solidFill>
                <a:latin typeface="Roboto"/>
                <a:ea typeface="Roboto"/>
                <a:cs typeface="Roboto"/>
                <a:sym typeface="Roboto"/>
              </a:endParaRPr>
            </a:p>
          </p:txBody>
        </p:sp>
      </p:grpSp>
      <p:cxnSp>
        <p:nvCxnSpPr>
          <p:cNvPr id="1680" name="Google Shape;1680;p53"/>
          <p:cNvCxnSpPr/>
          <p:nvPr/>
        </p:nvCxnSpPr>
        <p:spPr>
          <a:xfrm rot="10800000">
            <a:off x="7566700" y="3216600"/>
            <a:ext cx="394200" cy="0"/>
          </a:xfrm>
          <a:prstGeom prst="straightConnector1">
            <a:avLst/>
          </a:prstGeom>
          <a:noFill/>
          <a:ln cap="flat" cmpd="sng" w="9525">
            <a:solidFill>
              <a:schemeClr val="dk2"/>
            </a:solidFill>
            <a:prstDash val="solid"/>
            <a:round/>
            <a:headEnd len="sm" w="sm" type="none"/>
            <a:tailEnd len="sm" w="sm" type="none"/>
          </a:ln>
        </p:spPr>
      </p:cxnSp>
      <p:sp>
        <p:nvSpPr>
          <p:cNvPr id="1681" name="Google Shape;1681;p53"/>
          <p:cNvSpPr txBox="1"/>
          <p:nvPr/>
        </p:nvSpPr>
        <p:spPr>
          <a:xfrm>
            <a:off x="6026338" y="2998505"/>
            <a:ext cx="1155900" cy="521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0" i="0" lang="en" sz="900" u="none" cap="none" strike="noStrike">
                <a:solidFill>
                  <a:schemeClr val="dk1"/>
                </a:solidFill>
                <a:latin typeface="Roboto"/>
                <a:ea typeface="Roboto"/>
                <a:cs typeface="Roboto"/>
                <a:sym typeface="Roboto"/>
              </a:rPr>
              <a:t>Platform &amp; Tableau Users </a:t>
            </a:r>
            <a:endParaRPr b="0" i="0" sz="900" u="none" cap="none" strike="noStrike">
              <a:solidFill>
                <a:schemeClr val="dk1"/>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9</a:t>
            </a:r>
            <a:endParaRPr b="1" i="0" sz="1400" u="none" cap="none" strike="noStrike">
              <a:solidFill>
                <a:schemeClr val="dk1"/>
              </a:solidFill>
              <a:latin typeface="Roboto"/>
              <a:ea typeface="Roboto"/>
              <a:cs typeface="Roboto"/>
              <a:sym typeface="Roboto"/>
            </a:endParaRPr>
          </a:p>
        </p:txBody>
      </p:sp>
      <p:sp>
        <p:nvSpPr>
          <p:cNvPr id="1682" name="Google Shape;1682;p53"/>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1683" name="Google Shape;1683;p53"/>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1684" name="Google Shape;1684;p53"/>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1685" name="Google Shape;1685;p53"/>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1686" name="Google Shape;1686;p53"/>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1687" name="Google Shape;1687;p53"/>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1688" name="Google Shape;1688;p53"/>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1689" name="Google Shape;1689;p53"/>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1690" name="Google Shape;1690;p53"/>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 </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54"/>
          <p:cNvSpPr txBox="1"/>
          <p:nvPr>
            <p:ph idx="12" type="sldNum"/>
          </p:nvPr>
        </p:nvSpPr>
        <p:spPr>
          <a:xfrm>
            <a:off x="8455801" y="47129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696" name="Google Shape;1696;p54"/>
          <p:cNvSpPr txBox="1"/>
          <p:nvPr/>
        </p:nvSpPr>
        <p:spPr>
          <a:xfrm>
            <a:off x="369509" y="1145204"/>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Audience by Telecast, Daypart</a:t>
            </a:r>
            <a:endParaRPr b="0" i="0" sz="800" u="none" cap="none" strike="noStrike">
              <a:solidFill>
                <a:srgbClr val="000000"/>
              </a:solidFill>
              <a:latin typeface="Roboto"/>
              <a:ea typeface="Roboto"/>
              <a:cs typeface="Roboto"/>
              <a:sym typeface="Roboto"/>
            </a:endParaRPr>
          </a:p>
        </p:txBody>
      </p:sp>
      <p:sp>
        <p:nvSpPr>
          <p:cNvPr id="1697" name="Google Shape;1697;p54"/>
          <p:cNvSpPr txBox="1"/>
          <p:nvPr/>
        </p:nvSpPr>
        <p:spPr>
          <a:xfrm>
            <a:off x="3183061" y="1145204"/>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Daypart, Program, Telecast views</a:t>
            </a:r>
            <a:endParaRPr b="0" i="0" sz="800" u="none" cap="none" strike="noStrike">
              <a:solidFill>
                <a:srgbClr val="000000"/>
              </a:solidFill>
              <a:latin typeface="Roboto"/>
              <a:ea typeface="Roboto"/>
              <a:cs typeface="Roboto"/>
              <a:sym typeface="Roboto"/>
            </a:endParaRPr>
          </a:p>
        </p:txBody>
      </p:sp>
      <p:cxnSp>
        <p:nvCxnSpPr>
          <p:cNvPr id="1698" name="Google Shape;1698;p54"/>
          <p:cNvCxnSpPr/>
          <p:nvPr/>
        </p:nvCxnSpPr>
        <p:spPr>
          <a:xfrm>
            <a:off x="406625" y="1150350"/>
            <a:ext cx="8546400" cy="0"/>
          </a:xfrm>
          <a:prstGeom prst="straightConnector1">
            <a:avLst/>
          </a:prstGeom>
          <a:noFill/>
          <a:ln cap="flat" cmpd="sng" w="9525">
            <a:solidFill>
              <a:srgbClr val="EFEFEF"/>
            </a:solidFill>
            <a:prstDash val="solid"/>
            <a:round/>
            <a:headEnd len="sm" w="sm" type="none"/>
            <a:tailEnd len="sm" w="sm" type="none"/>
          </a:ln>
        </p:spPr>
      </p:cxnSp>
      <p:cxnSp>
        <p:nvCxnSpPr>
          <p:cNvPr id="1699" name="Google Shape;1699;p54"/>
          <p:cNvCxnSpPr/>
          <p:nvPr/>
        </p:nvCxnSpPr>
        <p:spPr>
          <a:xfrm>
            <a:off x="427350" y="2945475"/>
            <a:ext cx="8606100" cy="2100"/>
          </a:xfrm>
          <a:prstGeom prst="straightConnector1">
            <a:avLst/>
          </a:prstGeom>
          <a:noFill/>
          <a:ln cap="flat" cmpd="sng" w="9525">
            <a:solidFill>
              <a:srgbClr val="EFEFEF"/>
            </a:solidFill>
            <a:prstDash val="solid"/>
            <a:round/>
            <a:headEnd len="sm" w="sm" type="none"/>
            <a:tailEnd len="sm" w="sm" type="none"/>
          </a:ln>
        </p:spPr>
      </p:cxnSp>
      <p:cxnSp>
        <p:nvCxnSpPr>
          <p:cNvPr id="1700" name="Google Shape;1700;p54"/>
          <p:cNvCxnSpPr/>
          <p:nvPr/>
        </p:nvCxnSpPr>
        <p:spPr>
          <a:xfrm rot="10800000">
            <a:off x="3053675" y="1217525"/>
            <a:ext cx="0" cy="1489500"/>
          </a:xfrm>
          <a:prstGeom prst="straightConnector1">
            <a:avLst/>
          </a:prstGeom>
          <a:noFill/>
          <a:ln cap="flat" cmpd="sng" w="9525">
            <a:solidFill>
              <a:srgbClr val="EFEFEF"/>
            </a:solidFill>
            <a:prstDash val="solid"/>
            <a:round/>
            <a:headEnd len="sm" w="sm" type="none"/>
            <a:tailEnd len="sm" w="sm" type="none"/>
          </a:ln>
        </p:spPr>
      </p:cxnSp>
      <p:cxnSp>
        <p:nvCxnSpPr>
          <p:cNvPr id="1701" name="Google Shape;1701;p54"/>
          <p:cNvCxnSpPr/>
          <p:nvPr/>
        </p:nvCxnSpPr>
        <p:spPr>
          <a:xfrm rot="10800000">
            <a:off x="5998400" y="1198044"/>
            <a:ext cx="0" cy="1489500"/>
          </a:xfrm>
          <a:prstGeom prst="straightConnector1">
            <a:avLst/>
          </a:prstGeom>
          <a:noFill/>
          <a:ln cap="flat" cmpd="sng" w="9525">
            <a:solidFill>
              <a:srgbClr val="EFEFEF"/>
            </a:solidFill>
            <a:prstDash val="solid"/>
            <a:round/>
            <a:headEnd len="sm" w="sm" type="none"/>
            <a:tailEnd len="sm" w="sm" type="none"/>
          </a:ln>
        </p:spPr>
      </p:cxnSp>
      <p:cxnSp>
        <p:nvCxnSpPr>
          <p:cNvPr id="1702" name="Google Shape;1702;p54"/>
          <p:cNvCxnSpPr/>
          <p:nvPr/>
        </p:nvCxnSpPr>
        <p:spPr>
          <a:xfrm rot="10800000">
            <a:off x="3054025" y="3126960"/>
            <a:ext cx="0" cy="1881600"/>
          </a:xfrm>
          <a:prstGeom prst="straightConnector1">
            <a:avLst/>
          </a:prstGeom>
          <a:noFill/>
          <a:ln cap="flat" cmpd="sng" w="9525">
            <a:solidFill>
              <a:srgbClr val="EFEFEF"/>
            </a:solidFill>
            <a:prstDash val="solid"/>
            <a:round/>
            <a:headEnd len="sm" w="sm" type="none"/>
            <a:tailEnd len="sm" w="sm" type="none"/>
          </a:ln>
        </p:spPr>
      </p:cxnSp>
      <p:sp>
        <p:nvSpPr>
          <p:cNvPr id="1703" name="Google Shape;1703;p54"/>
          <p:cNvSpPr txBox="1"/>
          <p:nvPr/>
        </p:nvSpPr>
        <p:spPr>
          <a:xfrm>
            <a:off x="833725" y="114575"/>
            <a:ext cx="32628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CARD Report Usage* </a:t>
            </a:r>
            <a:endParaRPr b="0" i="0" sz="1800" u="none" cap="none" strike="noStrike">
              <a:solidFill>
                <a:srgbClr val="000000"/>
              </a:solidFill>
              <a:latin typeface="Roboto Light"/>
              <a:ea typeface="Roboto Light"/>
              <a:cs typeface="Roboto Light"/>
              <a:sym typeface="Roboto Light"/>
            </a:endParaRPr>
          </a:p>
        </p:txBody>
      </p:sp>
      <p:sp>
        <p:nvSpPr>
          <p:cNvPr id="1704" name="Google Shape;1704;p54"/>
          <p:cNvSpPr txBox="1"/>
          <p:nvPr/>
        </p:nvSpPr>
        <p:spPr>
          <a:xfrm>
            <a:off x="1493972" y="479945"/>
            <a:ext cx="13212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1.83 </a:t>
            </a:r>
            <a:r>
              <a:rPr b="0" i="0" lang="en" sz="900" u="none" cap="none" strike="noStrike">
                <a:solidFill>
                  <a:schemeClr val="dk2"/>
                </a:solidFill>
                <a:latin typeface="Roboto Light"/>
                <a:ea typeface="Roboto Light"/>
                <a:cs typeface="Roboto Light"/>
                <a:sym typeface="Roboto Light"/>
              </a:rPr>
              <a:t>days</a:t>
            </a:r>
            <a:endParaRPr b="0" i="0" sz="8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Avg. Days in Tableau</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1705" name="Google Shape;1705;p54"/>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1706" name="Google Shape;1706;p54"/>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November 2022</a:t>
            </a:r>
            <a:endParaRPr b="1" i="0" sz="600" u="none" cap="none" strike="noStrike">
              <a:solidFill>
                <a:schemeClr val="accent5"/>
              </a:solidFill>
              <a:latin typeface="Roboto"/>
              <a:ea typeface="Roboto"/>
              <a:cs typeface="Roboto"/>
              <a:sym typeface="Roboto"/>
            </a:endParaRPr>
          </a:p>
        </p:txBody>
      </p:sp>
      <p:sp>
        <p:nvSpPr>
          <p:cNvPr id="1707" name="Google Shape;1707;p54"/>
          <p:cNvSpPr txBox="1"/>
          <p:nvPr/>
        </p:nvSpPr>
        <p:spPr>
          <a:xfrm>
            <a:off x="389725" y="484425"/>
            <a:ext cx="1155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12 </a:t>
            </a:r>
            <a:r>
              <a:rPr b="0" i="0" lang="en" sz="1200" u="none" cap="none" strike="noStrike">
                <a:solidFill>
                  <a:schemeClr val="dk2"/>
                </a:solidFill>
                <a:latin typeface="Roboto Light"/>
                <a:ea typeface="Roboto Light"/>
                <a:cs typeface="Roboto Light"/>
                <a:sym typeface="Roboto Light"/>
              </a:rPr>
              <a:t>/ </a:t>
            </a:r>
            <a:r>
              <a:rPr b="0" i="0" lang="en" sz="1200" u="none" cap="none" strike="noStrike">
                <a:solidFill>
                  <a:schemeClr val="dk1"/>
                </a:solidFill>
                <a:latin typeface="Roboto Light"/>
                <a:ea typeface="Roboto Light"/>
                <a:cs typeface="Roboto Light"/>
                <a:sym typeface="Roboto Light"/>
              </a:rPr>
              <a:t>2</a:t>
            </a:r>
            <a:endParaRPr b="0" i="0" sz="2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Total CARD Users / Active </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1708" name="Google Shape;1708;p54"/>
          <p:cNvSpPr txBox="1"/>
          <p:nvPr/>
        </p:nvSpPr>
        <p:spPr>
          <a:xfrm>
            <a:off x="369507" y="2967328"/>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Program Views</a:t>
            </a:r>
            <a:endParaRPr b="0" i="0" sz="800" u="none" cap="none" strike="noStrike">
              <a:solidFill>
                <a:srgbClr val="000000"/>
              </a:solidFill>
              <a:latin typeface="Roboto"/>
              <a:ea typeface="Roboto"/>
              <a:cs typeface="Roboto"/>
              <a:sym typeface="Roboto"/>
            </a:endParaRPr>
          </a:p>
        </p:txBody>
      </p:sp>
      <p:sp>
        <p:nvSpPr>
          <p:cNvPr id="1709" name="Google Shape;1709;p54"/>
          <p:cNvSpPr txBox="1"/>
          <p:nvPr/>
        </p:nvSpPr>
        <p:spPr>
          <a:xfrm>
            <a:off x="2547726" y="479950"/>
            <a:ext cx="8979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59</a:t>
            </a:r>
            <a:endParaRPr b="0" i="0" sz="2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Reports Accessed</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1710" name="Google Shape;1710;p54"/>
          <p:cNvCxnSpPr/>
          <p:nvPr/>
        </p:nvCxnSpPr>
        <p:spPr>
          <a:xfrm flipH="1" rot="10800000">
            <a:off x="6026700" y="3126800"/>
            <a:ext cx="9300" cy="1855500"/>
          </a:xfrm>
          <a:prstGeom prst="straightConnector1">
            <a:avLst/>
          </a:prstGeom>
          <a:noFill/>
          <a:ln cap="flat" cmpd="sng" w="9525">
            <a:solidFill>
              <a:srgbClr val="EFEFEF"/>
            </a:solidFill>
            <a:prstDash val="solid"/>
            <a:round/>
            <a:headEnd len="sm" w="sm" type="none"/>
            <a:tailEnd len="sm" w="sm" type="none"/>
          </a:ln>
        </p:spPr>
      </p:cxnSp>
      <p:sp>
        <p:nvSpPr>
          <p:cNvPr id="1711" name="Google Shape;1711;p54"/>
          <p:cNvSpPr txBox="1"/>
          <p:nvPr/>
        </p:nvSpPr>
        <p:spPr>
          <a:xfrm>
            <a:off x="6099011" y="1145204"/>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Network Views</a:t>
            </a:r>
            <a:endParaRPr b="0" i="0" sz="800" u="none" cap="none" strike="noStrike">
              <a:solidFill>
                <a:srgbClr val="000000"/>
              </a:solidFill>
              <a:latin typeface="Roboto"/>
              <a:ea typeface="Roboto"/>
              <a:cs typeface="Roboto"/>
              <a:sym typeface="Roboto"/>
            </a:endParaRPr>
          </a:p>
        </p:txBody>
      </p:sp>
      <p:sp>
        <p:nvSpPr>
          <p:cNvPr id="1712" name="Google Shape;1712;p54"/>
          <p:cNvSpPr txBox="1"/>
          <p:nvPr/>
        </p:nvSpPr>
        <p:spPr>
          <a:xfrm>
            <a:off x="3101332" y="2967328"/>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Ranker</a:t>
            </a:r>
            <a:endParaRPr b="0" i="0" sz="800" u="none" cap="none" strike="noStrike">
              <a:solidFill>
                <a:srgbClr val="000000"/>
              </a:solidFill>
              <a:latin typeface="Roboto"/>
              <a:ea typeface="Roboto"/>
              <a:cs typeface="Roboto"/>
              <a:sym typeface="Roboto"/>
            </a:endParaRPr>
          </a:p>
        </p:txBody>
      </p:sp>
      <p:sp>
        <p:nvSpPr>
          <p:cNvPr id="1713" name="Google Shape;1713;p54"/>
          <p:cNvSpPr txBox="1"/>
          <p:nvPr/>
        </p:nvSpPr>
        <p:spPr>
          <a:xfrm>
            <a:off x="6099357" y="2985928"/>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Trending Metrics By Daypart</a:t>
            </a:r>
            <a:endParaRPr b="0" i="0" sz="800" u="none" cap="none" strike="noStrike">
              <a:solidFill>
                <a:srgbClr val="000000"/>
              </a:solidFill>
              <a:latin typeface="Roboto"/>
              <a:ea typeface="Roboto"/>
              <a:cs typeface="Roboto"/>
              <a:sym typeface="Roboto"/>
            </a:endParaRPr>
          </a:p>
        </p:txBody>
      </p:sp>
      <p:sp>
        <p:nvSpPr>
          <p:cNvPr id="1714" name="Google Shape;1714;p54"/>
          <p:cNvSpPr txBox="1"/>
          <p:nvPr/>
        </p:nvSpPr>
        <p:spPr>
          <a:xfrm>
            <a:off x="302075" y="4898575"/>
            <a:ext cx="5910900" cy="20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777777"/>
                </a:solidFill>
                <a:latin typeface="Roboto Medium"/>
                <a:ea typeface="Roboto Medium"/>
                <a:cs typeface="Roboto Medium"/>
                <a:sym typeface="Roboto Medium"/>
              </a:rPr>
              <a:t>* The charts on this slide highlight the number of users who have accessed the various tabs of the CARD Tableau report. </a:t>
            </a:r>
            <a:endParaRPr b="0" i="1"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Roboto"/>
              <a:ea typeface="Roboto"/>
              <a:cs typeface="Roboto"/>
              <a:sym typeface="Roboto"/>
            </a:endParaRPr>
          </a:p>
        </p:txBody>
      </p:sp>
      <p:pic>
        <p:nvPicPr>
          <p:cNvPr id="1715" name="Google Shape;1715;p54" title="Chart"/>
          <p:cNvPicPr preferRelativeResize="0"/>
          <p:nvPr/>
        </p:nvPicPr>
        <p:blipFill rotWithShape="1">
          <a:blip r:embed="rId3">
            <a:alphaModFix/>
          </a:blip>
          <a:srcRect b="0" l="0" r="0" t="-2997"/>
          <a:stretch/>
        </p:blipFill>
        <p:spPr>
          <a:xfrm>
            <a:off x="498600" y="1489125"/>
            <a:ext cx="2227700" cy="1420599"/>
          </a:xfrm>
          <a:prstGeom prst="rect">
            <a:avLst/>
          </a:prstGeom>
          <a:noFill/>
          <a:ln>
            <a:noFill/>
          </a:ln>
        </p:spPr>
      </p:pic>
      <p:pic>
        <p:nvPicPr>
          <p:cNvPr id="1716" name="Google Shape;1716;p54" title="Chart"/>
          <p:cNvPicPr preferRelativeResize="0"/>
          <p:nvPr/>
        </p:nvPicPr>
        <p:blipFill rotWithShape="1">
          <a:blip r:embed="rId4">
            <a:alphaModFix/>
          </a:blip>
          <a:srcRect b="0" l="0" r="0" t="0"/>
          <a:stretch/>
        </p:blipFill>
        <p:spPr>
          <a:xfrm>
            <a:off x="3265425" y="1505125"/>
            <a:ext cx="2294451" cy="1420604"/>
          </a:xfrm>
          <a:prstGeom prst="rect">
            <a:avLst/>
          </a:prstGeom>
          <a:noFill/>
          <a:ln>
            <a:noFill/>
          </a:ln>
        </p:spPr>
      </p:pic>
      <p:pic>
        <p:nvPicPr>
          <p:cNvPr id="1717" name="Google Shape;1717;p54" title="Chart"/>
          <p:cNvPicPr preferRelativeResize="0"/>
          <p:nvPr/>
        </p:nvPicPr>
        <p:blipFill rotWithShape="1">
          <a:blip r:embed="rId5">
            <a:alphaModFix/>
          </a:blip>
          <a:srcRect b="0" l="0" r="0" t="0"/>
          <a:stretch/>
        </p:blipFill>
        <p:spPr>
          <a:xfrm>
            <a:off x="6212971" y="1456017"/>
            <a:ext cx="2294451" cy="1420615"/>
          </a:xfrm>
          <a:prstGeom prst="rect">
            <a:avLst/>
          </a:prstGeom>
          <a:noFill/>
          <a:ln>
            <a:noFill/>
          </a:ln>
        </p:spPr>
      </p:pic>
      <p:pic>
        <p:nvPicPr>
          <p:cNvPr id="1718" name="Google Shape;1718;p54" title="Chart"/>
          <p:cNvPicPr preferRelativeResize="0"/>
          <p:nvPr/>
        </p:nvPicPr>
        <p:blipFill rotWithShape="1">
          <a:blip r:embed="rId6">
            <a:alphaModFix/>
          </a:blip>
          <a:srcRect b="0" l="0" r="0" t="0"/>
          <a:stretch/>
        </p:blipFill>
        <p:spPr>
          <a:xfrm>
            <a:off x="434051" y="3378083"/>
            <a:ext cx="2356801" cy="1537963"/>
          </a:xfrm>
          <a:prstGeom prst="rect">
            <a:avLst/>
          </a:prstGeom>
          <a:noFill/>
          <a:ln>
            <a:noFill/>
          </a:ln>
        </p:spPr>
      </p:pic>
      <p:pic>
        <p:nvPicPr>
          <p:cNvPr id="1719" name="Google Shape;1719;p54" title="Chart"/>
          <p:cNvPicPr preferRelativeResize="0"/>
          <p:nvPr/>
        </p:nvPicPr>
        <p:blipFill rotWithShape="1">
          <a:blip r:embed="rId7">
            <a:alphaModFix/>
          </a:blip>
          <a:srcRect b="0" l="0" r="0" t="0"/>
          <a:stretch/>
        </p:blipFill>
        <p:spPr>
          <a:xfrm>
            <a:off x="3214225" y="3336576"/>
            <a:ext cx="2626839" cy="1626396"/>
          </a:xfrm>
          <a:prstGeom prst="rect">
            <a:avLst/>
          </a:prstGeom>
          <a:noFill/>
          <a:ln>
            <a:noFill/>
          </a:ln>
        </p:spPr>
      </p:pic>
      <p:pic>
        <p:nvPicPr>
          <p:cNvPr id="1720" name="Google Shape;1720;p54" title="Chart"/>
          <p:cNvPicPr preferRelativeResize="0"/>
          <p:nvPr/>
        </p:nvPicPr>
        <p:blipFill rotWithShape="1">
          <a:blip r:embed="rId8">
            <a:alphaModFix/>
          </a:blip>
          <a:srcRect b="0" l="0" r="0" t="0"/>
          <a:stretch/>
        </p:blipFill>
        <p:spPr>
          <a:xfrm>
            <a:off x="6173436" y="3316825"/>
            <a:ext cx="2626798" cy="1626400"/>
          </a:xfrm>
          <a:prstGeom prst="rect">
            <a:avLst/>
          </a:prstGeom>
          <a:noFill/>
          <a:ln>
            <a:noFill/>
          </a:ln>
        </p:spPr>
      </p:pic>
      <p:sp>
        <p:nvSpPr>
          <p:cNvPr id="1721" name="Google Shape;1721;p54"/>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1722" name="Google Shape;1722;p54"/>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1723" name="Google Shape;1723;p54"/>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1724" name="Google Shape;1724;p54"/>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1725" name="Google Shape;1725;p54"/>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1726" name="Google Shape;1726;p54"/>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1727" name="Google Shape;1727;p54"/>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1728" name="Google Shape;1728;p54"/>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 </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55"/>
          <p:cNvSpPr txBox="1"/>
          <p:nvPr>
            <p:ph type="title"/>
          </p:nvPr>
        </p:nvSpPr>
        <p:spPr>
          <a:xfrm>
            <a:off x="457200" y="1697125"/>
            <a:ext cx="3883200" cy="138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
              <a:t>Appendix</a:t>
            </a:r>
            <a:endParaRPr/>
          </a:p>
        </p:txBody>
      </p:sp>
      <p:sp>
        <p:nvSpPr>
          <p:cNvPr id="1734" name="Google Shape;1734;p55"/>
          <p:cNvSpPr txBox="1"/>
          <p:nvPr>
            <p:ph idx="12" type="sldNum"/>
          </p:nvPr>
        </p:nvSpPr>
        <p:spPr>
          <a:xfrm>
            <a:off x="8453301" y="47130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56"/>
          <p:cNvSpPr txBox="1"/>
          <p:nvPr>
            <p:ph idx="12" type="sldNum"/>
          </p:nvPr>
        </p:nvSpPr>
        <p:spPr>
          <a:xfrm>
            <a:off x="8453301" y="47130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740" name="Google Shape;1740;p56"/>
          <p:cNvSpPr txBox="1"/>
          <p:nvPr>
            <p:ph type="title"/>
          </p:nvPr>
        </p:nvSpPr>
        <p:spPr>
          <a:xfrm>
            <a:off x="457200" y="827750"/>
            <a:ext cx="6967800" cy="687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
              <a:t>Definitions</a:t>
            </a:r>
            <a:endParaRPr/>
          </a:p>
        </p:txBody>
      </p:sp>
      <p:sp>
        <p:nvSpPr>
          <p:cNvPr id="1741" name="Google Shape;1741;p56"/>
          <p:cNvSpPr txBox="1"/>
          <p:nvPr>
            <p:ph idx="2" type="body"/>
          </p:nvPr>
        </p:nvSpPr>
        <p:spPr>
          <a:xfrm>
            <a:off x="482800" y="1515350"/>
            <a:ext cx="8204100" cy="3155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400"/>
              <a:buNone/>
            </a:pPr>
            <a:r>
              <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Platform Total Users</a:t>
            </a:r>
            <a:r>
              <a:rPr lang="en" sz="900">
                <a:solidFill>
                  <a:schemeClr val="dk1"/>
                </a:solidFill>
              </a:rPr>
              <a:t> – Any non-VideoAmp user who logged into the platform during the course of the month, regardless of time spent or activity. </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Platform Active Users</a:t>
            </a:r>
            <a:r>
              <a:rPr lang="en" sz="900">
                <a:solidFill>
                  <a:schemeClr val="dk1"/>
                </a:solidFill>
              </a:rPr>
              <a:t> – Any non-VideoAmp user who has accessed the platform on at least three different days over the course of the month.</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App (e.g., Measure) Total Users</a:t>
            </a:r>
            <a:r>
              <a:rPr lang="en" sz="900">
                <a:solidFill>
                  <a:schemeClr val="dk1"/>
                </a:solidFill>
              </a:rPr>
              <a:t> – Any non-VideoAmp user who has accessed the app and performed at least one significant action (e.g., explore an initiative) that took them beyond the initial index screen. </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Active App (e.g., Measure) Users</a:t>
            </a:r>
            <a:r>
              <a:rPr lang="en" sz="900">
                <a:solidFill>
                  <a:schemeClr val="dk1"/>
                </a:solidFill>
              </a:rPr>
              <a:t> – Any non-VideoAmp user who meets the general App Total User criteria and has accessed the app in question on at least three different days over the course of the month.</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1st-time Active Users</a:t>
            </a:r>
            <a:r>
              <a:rPr lang="en" sz="900">
                <a:solidFill>
                  <a:schemeClr val="dk1"/>
                </a:solidFill>
              </a:rPr>
              <a:t> – Any non-VideoAmp user who meets the Active User requirements for the first time since we began tracking these numbers in May, 2020. </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Power Users:</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Measure – Launches 5 or more initiatives AND/OR explores 10 or more initiatives</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Plan – Runs 5 or more plans AND/OR runs 5 or more Linear Buys AND/OR runs 5 or more aggregate buys AND/OR explores 15 or more plans</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Buy – Runs 5 or more plans AND/OR explores 10 or more plans</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Audiences – Builds 5 or more audiences AND/OR explores 10 or more audiences</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Allocation – Runs 4 or more allocations AND/OR explores 8 or more allocations</a:t>
            </a:r>
            <a:endParaRPr sz="900">
              <a:solidFill>
                <a:schemeClr val="dk1"/>
              </a:solidFill>
            </a:endParaRPr>
          </a:p>
          <a:p>
            <a:pPr indent="0" lvl="0" marL="0" rtl="0" algn="l">
              <a:lnSpc>
                <a:spcPct val="115000"/>
              </a:lnSpc>
              <a:spcBef>
                <a:spcPts val="0"/>
              </a:spcBef>
              <a:spcAft>
                <a:spcPts val="0"/>
              </a:spcAft>
              <a:buSzPts val="1400"/>
              <a:buNone/>
            </a:pPr>
            <a:r>
              <a:t/>
            </a:r>
            <a:endParaRPr sz="900">
              <a:solidFill>
                <a:schemeClr val="dk1"/>
              </a:solidFill>
            </a:endParaRPr>
          </a:p>
          <a:p>
            <a:pPr indent="0" lvl="0" marL="0" rtl="0" algn="l">
              <a:lnSpc>
                <a:spcPct val="115000"/>
              </a:lnSpc>
              <a:spcBef>
                <a:spcPts val="0"/>
              </a:spcBef>
              <a:spcAft>
                <a:spcPts val="0"/>
              </a:spcAft>
              <a:buSzPts val="1400"/>
              <a:buNone/>
            </a:pPr>
            <a:r>
              <a:t/>
            </a:r>
            <a:endParaRPr sz="900">
              <a:solidFill>
                <a:schemeClr val="dk1"/>
              </a:solidFill>
            </a:endParaRPr>
          </a:p>
          <a:p>
            <a:pPr indent="0" lvl="0" marL="0" rtl="0" algn="l">
              <a:lnSpc>
                <a:spcPct val="115000"/>
              </a:lnSpc>
              <a:spcBef>
                <a:spcPts val="0"/>
              </a:spcBef>
              <a:spcAft>
                <a:spcPts val="0"/>
              </a:spcAft>
              <a:buSzPts val="1400"/>
              <a:buNone/>
            </a:pPr>
            <a:r>
              <a:t/>
            </a:r>
            <a:endParaRPr sz="900">
              <a:solidFill>
                <a:schemeClr val="dk1"/>
              </a:solidFill>
            </a:endParaRPr>
          </a:p>
          <a:p>
            <a:pPr indent="0" lvl="0" marL="0" rtl="0" algn="l">
              <a:lnSpc>
                <a:spcPct val="115000"/>
              </a:lnSpc>
              <a:spcBef>
                <a:spcPts val="0"/>
              </a:spcBef>
              <a:spcAft>
                <a:spcPts val="0"/>
              </a:spcAft>
              <a:buSzPts val="1400"/>
              <a:buNone/>
            </a:pPr>
            <a:r>
              <a:t/>
            </a:r>
            <a:endParaRPr sz="900">
              <a:solidFill>
                <a:schemeClr val="dk1"/>
              </a:solidFill>
            </a:endParaRPr>
          </a:p>
          <a:p>
            <a:pPr indent="0" lvl="0" marL="0" rtl="0" algn="l">
              <a:lnSpc>
                <a:spcPct val="115000"/>
              </a:lnSpc>
              <a:spcBef>
                <a:spcPts val="0"/>
              </a:spcBef>
              <a:spcAft>
                <a:spcPts val="0"/>
              </a:spcAft>
              <a:buSzPts val="1400"/>
              <a:buNone/>
            </a:pPr>
            <a:r>
              <a:rPr lang="en" sz="900">
                <a:solidFill>
                  <a:schemeClr val="dk1"/>
                </a:solidFill>
              </a:rPr>
              <a:t> </a:t>
            </a:r>
            <a:endParaRPr sz="900">
              <a:solidFill>
                <a:schemeClr val="dk1"/>
              </a:solidFill>
            </a:endParaRPr>
          </a:p>
          <a:p>
            <a:pPr indent="0" lvl="0" marL="0" rtl="0" algn="l">
              <a:lnSpc>
                <a:spcPct val="115000"/>
              </a:lnSpc>
              <a:spcBef>
                <a:spcPts val="0"/>
              </a:spcBef>
              <a:spcAft>
                <a:spcPts val="0"/>
              </a:spcAft>
              <a:buSzPts val="1400"/>
              <a:buNone/>
            </a:pPr>
            <a:r>
              <a:rPr lang="en" sz="900">
                <a:solidFill>
                  <a:schemeClr val="dk1"/>
                </a:solidFill>
              </a:rPr>
              <a:t> </a:t>
            </a:r>
            <a:endParaRPr sz="9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57"/>
          <p:cNvSpPr txBox="1"/>
          <p:nvPr>
            <p:ph type="title"/>
          </p:nvPr>
        </p:nvSpPr>
        <p:spPr>
          <a:xfrm>
            <a:off x="457200" y="1697125"/>
            <a:ext cx="3883200" cy="138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6" title="Chart"/>
          <p:cNvPicPr preferRelativeResize="0"/>
          <p:nvPr/>
        </p:nvPicPr>
        <p:blipFill rotWithShape="1">
          <a:blip r:embed="rId3">
            <a:alphaModFix/>
          </a:blip>
          <a:srcRect b="3372" l="4681" r="2059" t="0"/>
          <a:stretch/>
        </p:blipFill>
        <p:spPr>
          <a:xfrm>
            <a:off x="537713" y="886275"/>
            <a:ext cx="8149100" cy="4188656"/>
          </a:xfrm>
          <a:prstGeom prst="rect">
            <a:avLst/>
          </a:prstGeom>
          <a:noFill/>
          <a:ln>
            <a:noFill/>
          </a:ln>
        </p:spPr>
      </p:pic>
      <p:sp>
        <p:nvSpPr>
          <p:cNvPr id="213" name="Google Shape;213;p6"/>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214" name="Google Shape;214;p6"/>
          <p:cNvSpPr txBox="1"/>
          <p:nvPr/>
        </p:nvSpPr>
        <p:spPr>
          <a:xfrm>
            <a:off x="833725" y="114575"/>
            <a:ext cx="72834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VideoAmp Platform Usage – Clients in the Platform YoY</a:t>
            </a:r>
            <a:endParaRPr b="0" i="0" sz="1800" u="none" cap="none" strike="noStrike">
              <a:solidFill>
                <a:srgbClr val="000000"/>
              </a:solidFill>
              <a:latin typeface="Roboto Light"/>
              <a:ea typeface="Roboto Light"/>
              <a:cs typeface="Roboto Light"/>
              <a:sym typeface="Roboto Light"/>
            </a:endParaRPr>
          </a:p>
        </p:txBody>
      </p:sp>
      <p:cxnSp>
        <p:nvCxnSpPr>
          <p:cNvPr id="215" name="Google Shape;215;p6"/>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216" name="Google Shape;216;p6"/>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217" name="Google Shape;217;p6"/>
          <p:cNvSpPr txBox="1"/>
          <p:nvPr/>
        </p:nvSpPr>
        <p:spPr>
          <a:xfrm>
            <a:off x="10" y="1089475"/>
            <a:ext cx="620100" cy="3523200"/>
          </a:xfrm>
          <a:prstGeom prst="rect">
            <a:avLst/>
          </a:prstGeom>
          <a:noFill/>
          <a:ln>
            <a:noFill/>
          </a:ln>
        </p:spPr>
        <p:txBody>
          <a:bodyPr anchorCtr="0" anchor="t" bIns="91425" lIns="91425" spcFirstLastPara="1" rIns="91425" wrap="square" tIns="91425">
            <a:spAutoFit/>
          </a:bodyPr>
          <a:lstStyle/>
          <a:p>
            <a:pPr indent="0" lvl="0" marL="0" marR="0" rtl="0" algn="r">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Aug ‘21</a:t>
            </a:r>
            <a:endParaRPr b="0" i="0" sz="9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Sep ‘21</a:t>
            </a:r>
            <a:endParaRPr b="0" i="0" sz="9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Oct ‘21</a:t>
            </a:r>
            <a:endParaRPr b="0" i="0" sz="9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Nov ‘21</a:t>
            </a:r>
            <a:endParaRPr b="0" i="0" sz="9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Dec ‘21</a:t>
            </a:r>
            <a:endParaRPr b="0" i="0" sz="9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Jan ‘22</a:t>
            </a:r>
            <a:endParaRPr b="0" i="0" sz="9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Feb ‘22</a:t>
            </a:r>
            <a:endParaRPr b="0" i="0" sz="9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Mar ‘22</a:t>
            </a:r>
            <a:endParaRPr b="0" i="0" sz="9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Apr ‘22</a:t>
            </a:r>
            <a:endParaRPr b="0" i="0" sz="9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May ‘22</a:t>
            </a:r>
            <a:endParaRPr b="0" i="0" sz="9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Jun ‘22</a:t>
            </a:r>
            <a:endParaRPr b="0" i="0" sz="9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r">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Jul ‘22</a:t>
            </a:r>
            <a:endParaRPr b="0" i="0" sz="900" u="none" cap="none" strike="noStrike">
              <a:solidFill>
                <a:srgbClr val="000000"/>
              </a:solidFill>
              <a:latin typeface="Roboto"/>
              <a:ea typeface="Roboto"/>
              <a:cs typeface="Roboto"/>
              <a:sym typeface="Roboto"/>
            </a:endParaRPr>
          </a:p>
        </p:txBody>
      </p:sp>
      <p:sp>
        <p:nvSpPr>
          <p:cNvPr id="218" name="Google Shape;218;p6"/>
          <p:cNvSpPr txBox="1"/>
          <p:nvPr/>
        </p:nvSpPr>
        <p:spPr>
          <a:xfrm>
            <a:off x="8575666" y="1089475"/>
            <a:ext cx="757200" cy="35232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Aug ‘22</a:t>
            </a:r>
            <a:endParaRPr b="0" i="0" sz="9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Sep ‘22</a:t>
            </a:r>
            <a:endParaRPr b="0" i="0" sz="9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Oct ‘22</a:t>
            </a:r>
            <a:endParaRPr b="0" i="0" sz="9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Nov ‘22</a:t>
            </a:r>
            <a:endParaRPr b="0" i="0" sz="9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Dec ‘22</a:t>
            </a:r>
            <a:endParaRPr b="0" i="0" sz="9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Jan ‘23</a:t>
            </a:r>
            <a:endParaRPr b="0" i="0" sz="9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Feb ‘23</a:t>
            </a:r>
            <a:endParaRPr b="0" i="0" sz="9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Mar ‘23</a:t>
            </a:r>
            <a:endParaRPr b="0" i="0" sz="9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Apr ‘23</a:t>
            </a:r>
            <a:endParaRPr b="0" i="0" sz="9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May ‘23</a:t>
            </a:r>
            <a:endParaRPr b="0" i="0" sz="9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Jun ‘23</a:t>
            </a:r>
            <a:endParaRPr b="0" i="0" sz="9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l">
              <a:lnSpc>
                <a:spcPct val="105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Jul ‘23</a:t>
            </a:r>
            <a:endParaRPr b="0" i="0" sz="900" u="none" cap="none" strike="noStrike">
              <a:solidFill>
                <a:srgbClr val="000000"/>
              </a:solidFill>
              <a:latin typeface="Roboto"/>
              <a:ea typeface="Roboto"/>
              <a:cs typeface="Roboto"/>
              <a:sym typeface="Roboto"/>
            </a:endParaRPr>
          </a:p>
        </p:txBody>
      </p:sp>
      <p:sp>
        <p:nvSpPr>
          <p:cNvPr id="219" name="Google Shape;219;p6"/>
          <p:cNvSpPr txBox="1"/>
          <p:nvPr/>
        </p:nvSpPr>
        <p:spPr>
          <a:xfrm>
            <a:off x="4490073" y="4507504"/>
            <a:ext cx="2004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0</a:t>
            </a:r>
            <a:endParaRPr b="0" i="0" sz="600" u="none" cap="none" strike="noStrike">
              <a:solidFill>
                <a:srgbClr val="000000"/>
              </a:solidFill>
              <a:latin typeface="Roboto"/>
              <a:ea typeface="Roboto"/>
              <a:cs typeface="Roboto"/>
              <a:sym typeface="Roboto"/>
            </a:endParaRPr>
          </a:p>
        </p:txBody>
      </p:sp>
      <p:sp>
        <p:nvSpPr>
          <p:cNvPr id="220" name="Google Shape;220;p6"/>
          <p:cNvSpPr txBox="1"/>
          <p:nvPr/>
        </p:nvSpPr>
        <p:spPr>
          <a:xfrm>
            <a:off x="3902834" y="4507500"/>
            <a:ext cx="2718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50</a:t>
            </a:r>
            <a:endParaRPr b="0" i="0" sz="600" u="none" cap="none" strike="noStrike">
              <a:solidFill>
                <a:srgbClr val="000000"/>
              </a:solidFill>
              <a:latin typeface="Roboto"/>
              <a:ea typeface="Roboto"/>
              <a:cs typeface="Roboto"/>
              <a:sym typeface="Roboto"/>
            </a:endParaRPr>
          </a:p>
        </p:txBody>
      </p:sp>
      <p:sp>
        <p:nvSpPr>
          <p:cNvPr id="221" name="Google Shape;221;p6"/>
          <p:cNvSpPr txBox="1"/>
          <p:nvPr/>
        </p:nvSpPr>
        <p:spPr>
          <a:xfrm>
            <a:off x="5072611" y="4507500"/>
            <a:ext cx="2718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50</a:t>
            </a:r>
            <a:endParaRPr b="0" i="0" sz="600" u="none" cap="none" strike="noStrike">
              <a:solidFill>
                <a:srgbClr val="000000"/>
              </a:solidFill>
              <a:latin typeface="Roboto"/>
              <a:ea typeface="Roboto"/>
              <a:cs typeface="Roboto"/>
              <a:sym typeface="Roboto"/>
            </a:endParaRPr>
          </a:p>
        </p:txBody>
      </p:sp>
      <p:sp>
        <p:nvSpPr>
          <p:cNvPr id="222" name="Google Shape;222;p6"/>
          <p:cNvSpPr txBox="1"/>
          <p:nvPr/>
        </p:nvSpPr>
        <p:spPr>
          <a:xfrm>
            <a:off x="5624050" y="4507500"/>
            <a:ext cx="319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100</a:t>
            </a:r>
            <a:endParaRPr b="0" i="0" sz="600" u="none" cap="none" strike="noStrike">
              <a:solidFill>
                <a:srgbClr val="000000"/>
              </a:solidFill>
              <a:latin typeface="Roboto"/>
              <a:ea typeface="Roboto"/>
              <a:cs typeface="Roboto"/>
              <a:sym typeface="Roboto"/>
            </a:endParaRPr>
          </a:p>
        </p:txBody>
      </p:sp>
      <p:sp>
        <p:nvSpPr>
          <p:cNvPr id="223" name="Google Shape;223;p6"/>
          <p:cNvSpPr txBox="1"/>
          <p:nvPr/>
        </p:nvSpPr>
        <p:spPr>
          <a:xfrm>
            <a:off x="3303381" y="4507500"/>
            <a:ext cx="319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100</a:t>
            </a:r>
            <a:endParaRPr b="0" i="0" sz="600" u="none" cap="none" strike="noStrike">
              <a:solidFill>
                <a:srgbClr val="000000"/>
              </a:solidFill>
              <a:latin typeface="Roboto"/>
              <a:ea typeface="Roboto"/>
              <a:cs typeface="Roboto"/>
              <a:sym typeface="Roboto"/>
            </a:endParaRPr>
          </a:p>
        </p:txBody>
      </p:sp>
      <p:sp>
        <p:nvSpPr>
          <p:cNvPr id="224" name="Google Shape;224;p6"/>
          <p:cNvSpPr txBox="1"/>
          <p:nvPr/>
        </p:nvSpPr>
        <p:spPr>
          <a:xfrm>
            <a:off x="2721106" y="4507500"/>
            <a:ext cx="319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150</a:t>
            </a:r>
            <a:endParaRPr b="0" i="0" sz="600" u="none" cap="none" strike="noStrike">
              <a:solidFill>
                <a:srgbClr val="000000"/>
              </a:solidFill>
              <a:latin typeface="Roboto"/>
              <a:ea typeface="Roboto"/>
              <a:cs typeface="Roboto"/>
              <a:sym typeface="Roboto"/>
            </a:endParaRPr>
          </a:p>
        </p:txBody>
      </p:sp>
      <p:sp>
        <p:nvSpPr>
          <p:cNvPr id="225" name="Google Shape;225;p6"/>
          <p:cNvSpPr txBox="1"/>
          <p:nvPr/>
        </p:nvSpPr>
        <p:spPr>
          <a:xfrm>
            <a:off x="2150289" y="4507500"/>
            <a:ext cx="319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200</a:t>
            </a:r>
            <a:endParaRPr b="0" i="0" sz="600" u="none" cap="none" strike="noStrike">
              <a:solidFill>
                <a:srgbClr val="000000"/>
              </a:solidFill>
              <a:latin typeface="Roboto"/>
              <a:ea typeface="Roboto"/>
              <a:cs typeface="Roboto"/>
              <a:sym typeface="Roboto"/>
            </a:endParaRPr>
          </a:p>
        </p:txBody>
      </p:sp>
      <p:sp>
        <p:nvSpPr>
          <p:cNvPr id="226" name="Google Shape;226;p6"/>
          <p:cNvSpPr txBox="1"/>
          <p:nvPr/>
        </p:nvSpPr>
        <p:spPr>
          <a:xfrm>
            <a:off x="6200530" y="4507500"/>
            <a:ext cx="319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150</a:t>
            </a:r>
            <a:endParaRPr b="0" i="0" sz="600" u="none" cap="none" strike="noStrike">
              <a:solidFill>
                <a:srgbClr val="000000"/>
              </a:solidFill>
              <a:latin typeface="Roboto"/>
              <a:ea typeface="Roboto"/>
              <a:cs typeface="Roboto"/>
              <a:sym typeface="Roboto"/>
            </a:endParaRPr>
          </a:p>
        </p:txBody>
      </p:sp>
      <p:sp>
        <p:nvSpPr>
          <p:cNvPr id="227" name="Google Shape;227;p6"/>
          <p:cNvSpPr txBox="1"/>
          <p:nvPr/>
        </p:nvSpPr>
        <p:spPr>
          <a:xfrm>
            <a:off x="6783561" y="4507500"/>
            <a:ext cx="319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200</a:t>
            </a:r>
            <a:endParaRPr b="0" i="0" sz="600" u="none" cap="none" strike="noStrike">
              <a:solidFill>
                <a:srgbClr val="000000"/>
              </a:solidFill>
              <a:latin typeface="Roboto"/>
              <a:ea typeface="Roboto"/>
              <a:cs typeface="Roboto"/>
              <a:sym typeface="Roboto"/>
            </a:endParaRPr>
          </a:p>
        </p:txBody>
      </p:sp>
      <p:sp>
        <p:nvSpPr>
          <p:cNvPr id="228" name="Google Shape;228;p6"/>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229" name="Google Shape;229;p6"/>
          <p:cNvSpPr txBox="1"/>
          <p:nvPr/>
        </p:nvSpPr>
        <p:spPr>
          <a:xfrm>
            <a:off x="7354045" y="4507500"/>
            <a:ext cx="319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250</a:t>
            </a:r>
            <a:endParaRPr b="0" i="0" sz="600" u="none" cap="none" strike="noStrike">
              <a:solidFill>
                <a:srgbClr val="000000"/>
              </a:solidFill>
              <a:latin typeface="Roboto"/>
              <a:ea typeface="Roboto"/>
              <a:cs typeface="Roboto"/>
              <a:sym typeface="Roboto"/>
            </a:endParaRPr>
          </a:p>
        </p:txBody>
      </p:sp>
      <p:sp>
        <p:nvSpPr>
          <p:cNvPr id="230" name="Google Shape;230;p6"/>
          <p:cNvSpPr txBox="1"/>
          <p:nvPr/>
        </p:nvSpPr>
        <p:spPr>
          <a:xfrm>
            <a:off x="7926836" y="4507500"/>
            <a:ext cx="319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300</a:t>
            </a:r>
            <a:endParaRPr b="0" i="0" sz="600" u="none" cap="none" strike="noStrike">
              <a:solidFill>
                <a:srgbClr val="000000"/>
              </a:solidFill>
              <a:latin typeface="Roboto"/>
              <a:ea typeface="Roboto"/>
              <a:cs typeface="Roboto"/>
              <a:sym typeface="Roboto"/>
            </a:endParaRPr>
          </a:p>
        </p:txBody>
      </p:sp>
      <p:sp>
        <p:nvSpPr>
          <p:cNvPr id="231" name="Google Shape;231;p6"/>
          <p:cNvSpPr txBox="1"/>
          <p:nvPr/>
        </p:nvSpPr>
        <p:spPr>
          <a:xfrm>
            <a:off x="1578059" y="4507500"/>
            <a:ext cx="319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250</a:t>
            </a:r>
            <a:endParaRPr b="0" i="0" sz="600" u="none" cap="none" strike="noStrike">
              <a:solidFill>
                <a:srgbClr val="000000"/>
              </a:solidFill>
              <a:latin typeface="Roboto"/>
              <a:ea typeface="Roboto"/>
              <a:cs typeface="Roboto"/>
              <a:sym typeface="Roboto"/>
            </a:endParaRPr>
          </a:p>
        </p:txBody>
      </p:sp>
      <p:sp>
        <p:nvSpPr>
          <p:cNvPr id="232" name="Google Shape;232;p6"/>
          <p:cNvSpPr txBox="1"/>
          <p:nvPr/>
        </p:nvSpPr>
        <p:spPr>
          <a:xfrm>
            <a:off x="993481" y="4507500"/>
            <a:ext cx="319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300</a:t>
            </a:r>
            <a:endParaRPr b="0" i="0" sz="600" u="none" cap="none" strike="noStrike">
              <a:solidFill>
                <a:srgbClr val="000000"/>
              </a:solidFill>
              <a:latin typeface="Roboto"/>
              <a:ea typeface="Roboto"/>
              <a:cs typeface="Roboto"/>
              <a:sym typeface="Roboto"/>
            </a:endParaRPr>
          </a:p>
        </p:txBody>
      </p:sp>
      <p:sp>
        <p:nvSpPr>
          <p:cNvPr id="233" name="Google Shape;233;p6"/>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234" name="Google Shape;234;p6"/>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235" name="Google Shape;235;p6"/>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236" name="Google Shape;236;p6"/>
          <p:cNvSpPr txBox="1"/>
          <p:nvPr/>
        </p:nvSpPr>
        <p:spPr>
          <a:xfrm>
            <a:off x="8501949" y="4507500"/>
            <a:ext cx="319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350</a:t>
            </a:r>
            <a:endParaRPr b="0" i="0" sz="600" u="none" cap="none" strike="noStrike">
              <a:solidFill>
                <a:srgbClr val="000000"/>
              </a:solidFill>
              <a:latin typeface="Roboto"/>
              <a:ea typeface="Roboto"/>
              <a:cs typeface="Roboto"/>
              <a:sym typeface="Roboto"/>
            </a:endParaRPr>
          </a:p>
        </p:txBody>
      </p:sp>
      <p:sp>
        <p:nvSpPr>
          <p:cNvPr id="237" name="Google Shape;237;p6"/>
          <p:cNvSpPr txBox="1"/>
          <p:nvPr/>
        </p:nvSpPr>
        <p:spPr>
          <a:xfrm>
            <a:off x="430520" y="4507500"/>
            <a:ext cx="319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oboto"/>
                <a:ea typeface="Roboto"/>
                <a:cs typeface="Roboto"/>
                <a:sym typeface="Roboto"/>
              </a:rPr>
              <a:t>350</a:t>
            </a:r>
            <a:endParaRPr b="0" i="0" sz="600" u="none" cap="none" strike="noStrike">
              <a:solidFill>
                <a:srgbClr val="000000"/>
              </a:solidFill>
              <a:latin typeface="Roboto"/>
              <a:ea typeface="Roboto"/>
              <a:cs typeface="Roboto"/>
              <a:sym typeface="Roboto"/>
            </a:endParaRPr>
          </a:p>
        </p:txBody>
      </p:sp>
      <p:sp>
        <p:nvSpPr>
          <p:cNvPr id="238" name="Google Shape;238;p6"/>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239" name="Google Shape;239;p6"/>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240" name="Google Shape;240;p6"/>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241" name="Google Shape;241;p6"/>
          <p:cNvSpPr/>
          <p:nvPr/>
        </p:nvSpPr>
        <p:spPr>
          <a:xfrm>
            <a:off x="81200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7"/>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247" name="Google Shape;247;p7"/>
          <p:cNvSpPr txBox="1"/>
          <p:nvPr/>
        </p:nvSpPr>
        <p:spPr>
          <a:xfrm>
            <a:off x="833725" y="114575"/>
            <a:ext cx="66573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VideoAmp Platform Usage – Time in the Platform </a:t>
            </a:r>
            <a:endParaRPr b="0" i="0" sz="1800" u="none" cap="none" strike="noStrike">
              <a:solidFill>
                <a:srgbClr val="000000"/>
              </a:solidFill>
              <a:latin typeface="Roboto Light"/>
              <a:ea typeface="Roboto Light"/>
              <a:cs typeface="Roboto Light"/>
              <a:sym typeface="Roboto Light"/>
            </a:endParaRPr>
          </a:p>
        </p:txBody>
      </p:sp>
      <p:cxnSp>
        <p:nvCxnSpPr>
          <p:cNvPr id="248" name="Google Shape;248;p7"/>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249" name="Google Shape;249;p7"/>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October 2022</a:t>
            </a:r>
            <a:endParaRPr b="1" i="0" sz="600" u="none" cap="none" strike="noStrike">
              <a:solidFill>
                <a:schemeClr val="accent5"/>
              </a:solidFill>
              <a:latin typeface="Roboto"/>
              <a:ea typeface="Roboto"/>
              <a:cs typeface="Roboto"/>
              <a:sym typeface="Roboto"/>
            </a:endParaRPr>
          </a:p>
        </p:txBody>
      </p:sp>
      <p:pic>
        <p:nvPicPr>
          <p:cNvPr id="250" name="Google Shape;250;p7" title="Chart"/>
          <p:cNvPicPr preferRelativeResize="0"/>
          <p:nvPr/>
        </p:nvPicPr>
        <p:blipFill rotWithShape="1">
          <a:blip r:embed="rId3">
            <a:alphaModFix/>
          </a:blip>
          <a:srcRect b="0" l="0" r="0" t="0"/>
          <a:stretch/>
        </p:blipFill>
        <p:spPr>
          <a:xfrm>
            <a:off x="535800" y="733075"/>
            <a:ext cx="8151004" cy="4186942"/>
          </a:xfrm>
          <a:prstGeom prst="rect">
            <a:avLst/>
          </a:prstGeom>
          <a:noFill/>
          <a:ln>
            <a:noFill/>
          </a:ln>
        </p:spPr>
      </p:pic>
      <p:sp>
        <p:nvSpPr>
          <p:cNvPr id="251" name="Google Shape;251;p7"/>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252" name="Google Shape;252;p7"/>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253" name="Google Shape;253;p7"/>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254" name="Google Shape;254;p7"/>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255" name="Google Shape;255;p7"/>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256" name="Google Shape;256;p7"/>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257" name="Google Shape;257;p7"/>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258" name="Google Shape;258;p7"/>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259" name="Google Shape;259;p7"/>
          <p:cNvSpPr/>
          <p:nvPr/>
        </p:nvSpPr>
        <p:spPr>
          <a:xfrm>
            <a:off x="81200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8"/>
          <p:cNvPicPr preferRelativeResize="0"/>
          <p:nvPr/>
        </p:nvPicPr>
        <p:blipFill rotWithShape="1">
          <a:blip r:embed="rId3">
            <a:alphaModFix/>
          </a:blip>
          <a:srcRect b="0" l="0" r="0" t="0"/>
          <a:stretch/>
        </p:blipFill>
        <p:spPr>
          <a:xfrm>
            <a:off x="185125" y="1900900"/>
            <a:ext cx="3301749" cy="2827550"/>
          </a:xfrm>
          <a:prstGeom prst="rect">
            <a:avLst/>
          </a:prstGeom>
          <a:noFill/>
          <a:ln>
            <a:noFill/>
          </a:ln>
        </p:spPr>
      </p:pic>
      <p:sp>
        <p:nvSpPr>
          <p:cNvPr id="265" name="Google Shape;265;p8"/>
          <p:cNvSpPr txBox="1"/>
          <p:nvPr>
            <p:ph idx="12" type="sldNum"/>
          </p:nvPr>
        </p:nvSpPr>
        <p:spPr>
          <a:xfrm>
            <a:off x="8455801" y="46367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266" name="Google Shape;266;p8"/>
          <p:cNvSpPr txBox="1"/>
          <p:nvPr/>
        </p:nvSpPr>
        <p:spPr>
          <a:xfrm>
            <a:off x="833725" y="114575"/>
            <a:ext cx="66573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VideoAmp Product Engagement Score (PES)</a:t>
            </a:r>
            <a:endParaRPr b="0" i="0" sz="1800" u="none" cap="none" strike="noStrike">
              <a:solidFill>
                <a:srgbClr val="000000"/>
              </a:solidFill>
              <a:latin typeface="Roboto Light"/>
              <a:ea typeface="Roboto Light"/>
              <a:cs typeface="Roboto Light"/>
              <a:sym typeface="Roboto Light"/>
            </a:endParaRPr>
          </a:p>
        </p:txBody>
      </p:sp>
      <p:cxnSp>
        <p:nvCxnSpPr>
          <p:cNvPr id="267" name="Google Shape;267;p8"/>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268" name="Google Shape;268;p8"/>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269" name="Google Shape;269;p8"/>
          <p:cNvSpPr txBox="1"/>
          <p:nvPr/>
        </p:nvSpPr>
        <p:spPr>
          <a:xfrm>
            <a:off x="461100" y="652050"/>
            <a:ext cx="76560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en" sz="1050" u="sng" cap="none" strike="noStrike">
                <a:solidFill>
                  <a:schemeClr val="hlink"/>
                </a:solidFill>
                <a:highlight>
                  <a:srgbClr val="FFFFFF"/>
                </a:highlight>
                <a:latin typeface="Arial"/>
                <a:ea typeface="Arial"/>
                <a:cs typeface="Arial"/>
                <a:sym typeface="Arial"/>
                <a:hlinkClick r:id="rId4"/>
              </a:rPr>
              <a:t>Product Engagement Score (PES)</a:t>
            </a:r>
            <a:r>
              <a:rPr b="0" i="0" lang="en" sz="1050" u="none" cap="none" strike="noStrike">
                <a:solidFill>
                  <a:srgbClr val="2A2C35"/>
                </a:solidFill>
                <a:highlight>
                  <a:srgbClr val="FFFFFF"/>
                </a:highlight>
                <a:latin typeface="Arial"/>
                <a:ea typeface="Arial"/>
                <a:cs typeface="Arial"/>
                <a:sym typeface="Arial"/>
              </a:rPr>
              <a:t> is a single number that represents </a:t>
            </a:r>
            <a:r>
              <a:rPr b="1" i="0" lang="en" sz="1050" u="none" cap="none" strike="noStrike">
                <a:solidFill>
                  <a:srgbClr val="2A2C35"/>
                </a:solidFill>
                <a:highlight>
                  <a:srgbClr val="FFFFFF"/>
                </a:highlight>
                <a:latin typeface="Arial"/>
                <a:ea typeface="Arial"/>
                <a:cs typeface="Arial"/>
                <a:sym typeface="Arial"/>
              </a:rPr>
              <a:t>the combined impact of feature adoption, return user stickiness, and new user growth</a:t>
            </a:r>
            <a:r>
              <a:rPr b="0" i="0" lang="en" sz="1050" u="none" cap="none" strike="noStrike">
                <a:solidFill>
                  <a:srgbClr val="2A2C35"/>
                </a:solidFill>
                <a:highlight>
                  <a:srgbClr val="FFFFFF"/>
                </a:highlight>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70" name="Google Shape;270;p8"/>
          <p:cNvSpPr txBox="1"/>
          <p:nvPr/>
        </p:nvSpPr>
        <p:spPr>
          <a:xfrm>
            <a:off x="302075" y="4898575"/>
            <a:ext cx="8701500" cy="20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777777"/>
                </a:solidFill>
                <a:latin typeface="Roboto Medium"/>
                <a:ea typeface="Roboto Medium"/>
                <a:cs typeface="Roboto Medium"/>
                <a:sym typeface="Roboto Medium"/>
              </a:rPr>
              <a:t>* Core Events include Buy: Create Plan, Measure: Launch Initiative, Explore Initiative and Create Optimization Segment; Plan: Run Plan and Run Linear Buy </a:t>
            </a:r>
            <a:endParaRPr b="0" i="0" sz="600" u="none" cap="none" strike="noStrike">
              <a:solidFill>
                <a:srgbClr val="000000"/>
              </a:solidFill>
              <a:latin typeface="Roboto"/>
              <a:ea typeface="Roboto"/>
              <a:cs typeface="Roboto"/>
              <a:sym typeface="Roboto"/>
            </a:endParaRPr>
          </a:p>
        </p:txBody>
      </p:sp>
      <p:pic>
        <p:nvPicPr>
          <p:cNvPr id="271" name="Google Shape;271;p8"/>
          <p:cNvPicPr preferRelativeResize="0"/>
          <p:nvPr/>
        </p:nvPicPr>
        <p:blipFill rotWithShape="1">
          <a:blip r:embed="rId5">
            <a:alphaModFix/>
          </a:blip>
          <a:srcRect b="0" l="0" r="0" t="0"/>
          <a:stretch/>
        </p:blipFill>
        <p:spPr>
          <a:xfrm>
            <a:off x="3249125" y="1174056"/>
            <a:ext cx="1751174" cy="2395694"/>
          </a:xfrm>
          <a:prstGeom prst="rect">
            <a:avLst/>
          </a:prstGeom>
          <a:noFill/>
          <a:ln cap="flat" cmpd="sng" w="9525">
            <a:solidFill>
              <a:schemeClr val="dk1"/>
            </a:solidFill>
            <a:prstDash val="solid"/>
            <a:round/>
            <a:headEnd len="sm" w="sm" type="none"/>
            <a:tailEnd len="sm" w="sm" type="none"/>
          </a:ln>
        </p:spPr>
      </p:pic>
      <p:pic>
        <p:nvPicPr>
          <p:cNvPr id="272" name="Google Shape;272;p8"/>
          <p:cNvPicPr preferRelativeResize="0"/>
          <p:nvPr/>
        </p:nvPicPr>
        <p:blipFill rotWithShape="1">
          <a:blip r:embed="rId6">
            <a:alphaModFix/>
          </a:blip>
          <a:srcRect b="0" l="0" r="0" t="0"/>
          <a:stretch/>
        </p:blipFill>
        <p:spPr>
          <a:xfrm>
            <a:off x="5152700" y="1159950"/>
            <a:ext cx="1833349" cy="2409800"/>
          </a:xfrm>
          <a:prstGeom prst="rect">
            <a:avLst/>
          </a:prstGeom>
          <a:noFill/>
          <a:ln cap="flat" cmpd="sng" w="9525">
            <a:solidFill>
              <a:schemeClr val="dk1"/>
            </a:solidFill>
            <a:prstDash val="solid"/>
            <a:round/>
            <a:headEnd len="sm" w="sm" type="none"/>
            <a:tailEnd len="sm" w="sm" type="none"/>
          </a:ln>
        </p:spPr>
      </p:pic>
      <p:pic>
        <p:nvPicPr>
          <p:cNvPr id="273" name="Google Shape;273;p8"/>
          <p:cNvPicPr preferRelativeResize="0"/>
          <p:nvPr/>
        </p:nvPicPr>
        <p:blipFill rotWithShape="1">
          <a:blip r:embed="rId7">
            <a:alphaModFix/>
          </a:blip>
          <a:srcRect b="0" l="0" r="0" t="0"/>
          <a:stretch/>
        </p:blipFill>
        <p:spPr>
          <a:xfrm>
            <a:off x="7138450" y="1159945"/>
            <a:ext cx="1779350" cy="3568504"/>
          </a:xfrm>
          <a:prstGeom prst="rect">
            <a:avLst/>
          </a:prstGeom>
          <a:noFill/>
          <a:ln cap="flat" cmpd="sng" w="9525">
            <a:solidFill>
              <a:schemeClr val="dk1"/>
            </a:solidFill>
            <a:prstDash val="solid"/>
            <a:round/>
            <a:headEnd len="sm" w="sm" type="none"/>
            <a:tailEnd len="sm" w="sm" type="none"/>
          </a:ln>
        </p:spPr>
      </p:pic>
      <p:pic>
        <p:nvPicPr>
          <p:cNvPr id="274" name="Google Shape;274;p8"/>
          <p:cNvPicPr preferRelativeResize="0"/>
          <p:nvPr/>
        </p:nvPicPr>
        <p:blipFill rotWithShape="1">
          <a:blip r:embed="rId8">
            <a:alphaModFix/>
          </a:blip>
          <a:srcRect b="0" l="0" r="0" t="0"/>
          <a:stretch/>
        </p:blipFill>
        <p:spPr>
          <a:xfrm>
            <a:off x="3249125" y="1159950"/>
            <a:ext cx="1751176" cy="2409801"/>
          </a:xfrm>
          <a:prstGeom prst="rect">
            <a:avLst/>
          </a:prstGeom>
          <a:noFill/>
          <a:ln cap="flat" cmpd="sng" w="9525">
            <a:solidFill>
              <a:schemeClr val="dk1"/>
            </a:solidFill>
            <a:prstDash val="solid"/>
            <a:round/>
            <a:headEnd len="sm" w="sm" type="none"/>
            <a:tailEnd len="sm" w="sm" type="none"/>
          </a:ln>
        </p:spPr>
      </p:pic>
      <p:pic>
        <p:nvPicPr>
          <p:cNvPr id="275" name="Google Shape;275;p8"/>
          <p:cNvPicPr preferRelativeResize="0"/>
          <p:nvPr/>
        </p:nvPicPr>
        <p:blipFill rotWithShape="1">
          <a:blip r:embed="rId9">
            <a:alphaModFix/>
          </a:blip>
          <a:srcRect b="0" l="0" r="0" t="0"/>
          <a:stretch/>
        </p:blipFill>
        <p:spPr>
          <a:xfrm>
            <a:off x="5152700" y="1159950"/>
            <a:ext cx="1833349" cy="2395701"/>
          </a:xfrm>
          <a:prstGeom prst="rect">
            <a:avLst/>
          </a:prstGeom>
          <a:noFill/>
          <a:ln>
            <a:noFill/>
          </a:ln>
        </p:spPr>
      </p:pic>
      <p:pic>
        <p:nvPicPr>
          <p:cNvPr id="276" name="Google Shape;276;p8"/>
          <p:cNvPicPr preferRelativeResize="0"/>
          <p:nvPr/>
        </p:nvPicPr>
        <p:blipFill rotWithShape="1">
          <a:blip r:embed="rId10">
            <a:alphaModFix/>
          </a:blip>
          <a:srcRect b="0" l="0" r="0" t="0"/>
          <a:stretch/>
        </p:blipFill>
        <p:spPr>
          <a:xfrm>
            <a:off x="3251025" y="1159950"/>
            <a:ext cx="1751176" cy="2409801"/>
          </a:xfrm>
          <a:prstGeom prst="rect">
            <a:avLst/>
          </a:prstGeom>
          <a:noFill/>
          <a:ln>
            <a:noFill/>
          </a:ln>
        </p:spPr>
      </p:pic>
      <p:pic>
        <p:nvPicPr>
          <p:cNvPr id="277" name="Google Shape;277;p8"/>
          <p:cNvPicPr preferRelativeResize="0"/>
          <p:nvPr/>
        </p:nvPicPr>
        <p:blipFill rotWithShape="1">
          <a:blip r:embed="rId11">
            <a:alphaModFix/>
          </a:blip>
          <a:srcRect b="0" l="0" r="0" t="0"/>
          <a:stretch/>
        </p:blipFill>
        <p:spPr>
          <a:xfrm>
            <a:off x="5152700" y="1159950"/>
            <a:ext cx="1779350" cy="2378610"/>
          </a:xfrm>
          <a:prstGeom prst="rect">
            <a:avLst/>
          </a:prstGeom>
          <a:noFill/>
          <a:ln>
            <a:noFill/>
          </a:ln>
        </p:spPr>
      </p:pic>
      <p:pic>
        <p:nvPicPr>
          <p:cNvPr id="278" name="Google Shape;278;p8"/>
          <p:cNvPicPr preferRelativeResize="0"/>
          <p:nvPr/>
        </p:nvPicPr>
        <p:blipFill rotWithShape="1">
          <a:blip r:embed="rId12">
            <a:alphaModFix/>
          </a:blip>
          <a:srcRect b="0" l="0" r="0" t="0"/>
          <a:stretch/>
        </p:blipFill>
        <p:spPr>
          <a:xfrm>
            <a:off x="3251025" y="1159949"/>
            <a:ext cx="1751175" cy="2409799"/>
          </a:xfrm>
          <a:prstGeom prst="rect">
            <a:avLst/>
          </a:prstGeom>
          <a:noFill/>
          <a:ln>
            <a:noFill/>
          </a:ln>
        </p:spPr>
      </p:pic>
      <p:pic>
        <p:nvPicPr>
          <p:cNvPr id="279" name="Google Shape;279;p8"/>
          <p:cNvPicPr preferRelativeResize="0"/>
          <p:nvPr/>
        </p:nvPicPr>
        <p:blipFill rotWithShape="1">
          <a:blip r:embed="rId13">
            <a:alphaModFix/>
          </a:blip>
          <a:srcRect b="0" l="0" r="0" t="0"/>
          <a:stretch/>
        </p:blipFill>
        <p:spPr>
          <a:xfrm>
            <a:off x="5201275" y="1163900"/>
            <a:ext cx="1779350" cy="2378601"/>
          </a:xfrm>
          <a:prstGeom prst="rect">
            <a:avLst/>
          </a:prstGeom>
          <a:noFill/>
          <a:ln>
            <a:noFill/>
          </a:ln>
        </p:spPr>
      </p:pic>
      <p:pic>
        <p:nvPicPr>
          <p:cNvPr id="280" name="Google Shape;280;p8"/>
          <p:cNvPicPr preferRelativeResize="0"/>
          <p:nvPr/>
        </p:nvPicPr>
        <p:blipFill rotWithShape="1">
          <a:blip r:embed="rId14">
            <a:alphaModFix/>
          </a:blip>
          <a:srcRect b="0" l="0" r="0" t="0"/>
          <a:stretch/>
        </p:blipFill>
        <p:spPr>
          <a:xfrm>
            <a:off x="3253175" y="1174050"/>
            <a:ext cx="1751176" cy="2395699"/>
          </a:xfrm>
          <a:prstGeom prst="rect">
            <a:avLst/>
          </a:prstGeom>
          <a:noFill/>
          <a:ln>
            <a:noFill/>
          </a:ln>
        </p:spPr>
      </p:pic>
      <p:pic>
        <p:nvPicPr>
          <p:cNvPr id="281" name="Google Shape;281;p8"/>
          <p:cNvPicPr preferRelativeResize="0"/>
          <p:nvPr/>
        </p:nvPicPr>
        <p:blipFill rotWithShape="1">
          <a:blip r:embed="rId15">
            <a:alphaModFix/>
          </a:blip>
          <a:srcRect b="0" l="0" r="0" t="0"/>
          <a:stretch/>
        </p:blipFill>
        <p:spPr>
          <a:xfrm>
            <a:off x="5152700" y="1159950"/>
            <a:ext cx="1833349" cy="2409799"/>
          </a:xfrm>
          <a:prstGeom prst="rect">
            <a:avLst/>
          </a:prstGeom>
          <a:noFill/>
          <a:ln>
            <a:noFill/>
          </a:ln>
        </p:spPr>
      </p:pic>
      <p:pic>
        <p:nvPicPr>
          <p:cNvPr id="282" name="Google Shape;282;p8"/>
          <p:cNvPicPr preferRelativeResize="0"/>
          <p:nvPr/>
        </p:nvPicPr>
        <p:blipFill rotWithShape="1">
          <a:blip r:embed="rId16">
            <a:alphaModFix/>
          </a:blip>
          <a:srcRect b="0" l="0" r="0" t="0"/>
          <a:stretch/>
        </p:blipFill>
        <p:spPr>
          <a:xfrm>
            <a:off x="3253175" y="1159950"/>
            <a:ext cx="1751174" cy="2395701"/>
          </a:xfrm>
          <a:prstGeom prst="rect">
            <a:avLst/>
          </a:prstGeom>
          <a:noFill/>
          <a:ln>
            <a:noFill/>
          </a:ln>
        </p:spPr>
      </p:pic>
      <p:pic>
        <p:nvPicPr>
          <p:cNvPr id="283" name="Google Shape;283;p8"/>
          <p:cNvPicPr preferRelativeResize="0"/>
          <p:nvPr/>
        </p:nvPicPr>
        <p:blipFill rotWithShape="1">
          <a:blip r:embed="rId17">
            <a:alphaModFix/>
          </a:blip>
          <a:srcRect b="0" l="0" r="0" t="0"/>
          <a:stretch/>
        </p:blipFill>
        <p:spPr>
          <a:xfrm>
            <a:off x="5152700" y="1174050"/>
            <a:ext cx="1833351" cy="2395700"/>
          </a:xfrm>
          <a:prstGeom prst="rect">
            <a:avLst/>
          </a:prstGeom>
          <a:noFill/>
          <a:ln>
            <a:noFill/>
          </a:ln>
        </p:spPr>
      </p:pic>
      <p:pic>
        <p:nvPicPr>
          <p:cNvPr id="284" name="Google Shape;284;p8"/>
          <p:cNvPicPr preferRelativeResize="0"/>
          <p:nvPr/>
        </p:nvPicPr>
        <p:blipFill rotWithShape="1">
          <a:blip r:embed="rId18">
            <a:alphaModFix/>
          </a:blip>
          <a:srcRect b="0" l="0" r="0" t="0"/>
          <a:stretch/>
        </p:blipFill>
        <p:spPr>
          <a:xfrm>
            <a:off x="3253175" y="1177050"/>
            <a:ext cx="1739275" cy="2378600"/>
          </a:xfrm>
          <a:prstGeom prst="rect">
            <a:avLst/>
          </a:prstGeom>
          <a:noFill/>
          <a:ln>
            <a:noFill/>
          </a:ln>
        </p:spPr>
      </p:pic>
      <p:pic>
        <p:nvPicPr>
          <p:cNvPr id="285" name="Google Shape;285;p8"/>
          <p:cNvPicPr preferRelativeResize="0"/>
          <p:nvPr/>
        </p:nvPicPr>
        <p:blipFill rotWithShape="1">
          <a:blip r:embed="rId19">
            <a:alphaModFix/>
          </a:blip>
          <a:srcRect b="0" l="0" r="0" t="0"/>
          <a:stretch/>
        </p:blipFill>
        <p:spPr>
          <a:xfrm>
            <a:off x="5152700" y="1159950"/>
            <a:ext cx="1833349" cy="2395699"/>
          </a:xfrm>
          <a:prstGeom prst="rect">
            <a:avLst/>
          </a:prstGeom>
          <a:noFill/>
          <a:ln>
            <a:noFill/>
          </a:ln>
        </p:spPr>
      </p:pic>
      <p:sp>
        <p:nvSpPr>
          <p:cNvPr id="286" name="Google Shape;286;p8"/>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pic>
        <p:nvPicPr>
          <p:cNvPr id="287" name="Google Shape;287;p8"/>
          <p:cNvPicPr preferRelativeResize="0"/>
          <p:nvPr/>
        </p:nvPicPr>
        <p:blipFill rotWithShape="1">
          <a:blip r:embed="rId20">
            <a:alphaModFix/>
          </a:blip>
          <a:srcRect b="0" l="0" r="0" t="0"/>
          <a:stretch/>
        </p:blipFill>
        <p:spPr>
          <a:xfrm>
            <a:off x="3253175" y="1161550"/>
            <a:ext cx="1751174" cy="2409800"/>
          </a:xfrm>
          <a:prstGeom prst="rect">
            <a:avLst/>
          </a:prstGeom>
          <a:noFill/>
          <a:ln>
            <a:noFill/>
          </a:ln>
        </p:spPr>
      </p:pic>
      <p:pic>
        <p:nvPicPr>
          <p:cNvPr id="288" name="Google Shape;288;p8"/>
          <p:cNvPicPr preferRelativeResize="0"/>
          <p:nvPr/>
        </p:nvPicPr>
        <p:blipFill rotWithShape="1">
          <a:blip r:embed="rId21">
            <a:alphaModFix/>
          </a:blip>
          <a:srcRect b="0" l="0" r="0" t="0"/>
          <a:stretch/>
        </p:blipFill>
        <p:spPr>
          <a:xfrm>
            <a:off x="5181215" y="1170625"/>
            <a:ext cx="1779359" cy="2397651"/>
          </a:xfrm>
          <a:prstGeom prst="rect">
            <a:avLst/>
          </a:prstGeom>
          <a:noFill/>
          <a:ln>
            <a:noFill/>
          </a:ln>
        </p:spPr>
      </p:pic>
      <p:pic>
        <p:nvPicPr>
          <p:cNvPr id="289" name="Google Shape;289;p8"/>
          <p:cNvPicPr preferRelativeResize="0"/>
          <p:nvPr/>
        </p:nvPicPr>
        <p:blipFill rotWithShape="1">
          <a:blip r:embed="rId22">
            <a:alphaModFix/>
          </a:blip>
          <a:srcRect b="0" l="0" r="0" t="0"/>
          <a:stretch/>
        </p:blipFill>
        <p:spPr>
          <a:xfrm>
            <a:off x="7174475" y="1159950"/>
            <a:ext cx="1739274" cy="3568498"/>
          </a:xfrm>
          <a:prstGeom prst="rect">
            <a:avLst/>
          </a:prstGeom>
          <a:noFill/>
          <a:ln>
            <a:noFill/>
          </a:ln>
        </p:spPr>
      </p:pic>
      <p:sp>
        <p:nvSpPr>
          <p:cNvPr id="290" name="Google Shape;290;p8"/>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pic>
        <p:nvPicPr>
          <p:cNvPr id="291" name="Google Shape;291;p8"/>
          <p:cNvPicPr preferRelativeResize="0"/>
          <p:nvPr/>
        </p:nvPicPr>
        <p:blipFill rotWithShape="1">
          <a:blip r:embed="rId23">
            <a:alphaModFix/>
          </a:blip>
          <a:srcRect b="0" l="0" r="0" t="0"/>
          <a:stretch/>
        </p:blipFill>
        <p:spPr>
          <a:xfrm>
            <a:off x="3249125" y="1159950"/>
            <a:ext cx="1715151" cy="2397651"/>
          </a:xfrm>
          <a:prstGeom prst="rect">
            <a:avLst/>
          </a:prstGeom>
          <a:noFill/>
          <a:ln>
            <a:noFill/>
          </a:ln>
        </p:spPr>
      </p:pic>
      <p:pic>
        <p:nvPicPr>
          <p:cNvPr id="292" name="Google Shape;292;p8"/>
          <p:cNvPicPr preferRelativeResize="0"/>
          <p:nvPr/>
        </p:nvPicPr>
        <p:blipFill rotWithShape="1">
          <a:blip r:embed="rId24">
            <a:alphaModFix/>
          </a:blip>
          <a:srcRect b="0" l="0" r="0" t="0"/>
          <a:stretch/>
        </p:blipFill>
        <p:spPr>
          <a:xfrm>
            <a:off x="5152700" y="1163900"/>
            <a:ext cx="1833350" cy="2383811"/>
          </a:xfrm>
          <a:prstGeom prst="rect">
            <a:avLst/>
          </a:prstGeom>
          <a:noFill/>
          <a:ln>
            <a:noFill/>
          </a:ln>
        </p:spPr>
      </p:pic>
      <p:pic>
        <p:nvPicPr>
          <p:cNvPr id="293" name="Google Shape;293;p8"/>
          <p:cNvPicPr preferRelativeResize="0"/>
          <p:nvPr/>
        </p:nvPicPr>
        <p:blipFill rotWithShape="1">
          <a:blip r:embed="rId25">
            <a:alphaModFix/>
          </a:blip>
          <a:srcRect b="0" l="0" r="0" t="0"/>
          <a:stretch/>
        </p:blipFill>
        <p:spPr>
          <a:xfrm>
            <a:off x="7146300" y="1210051"/>
            <a:ext cx="1685725" cy="3490251"/>
          </a:xfrm>
          <a:prstGeom prst="rect">
            <a:avLst/>
          </a:prstGeom>
          <a:noFill/>
          <a:ln>
            <a:noFill/>
          </a:ln>
        </p:spPr>
      </p:pic>
      <p:sp>
        <p:nvSpPr>
          <p:cNvPr id="294" name="Google Shape;294;p8"/>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pic>
        <p:nvPicPr>
          <p:cNvPr id="295" name="Google Shape;295;p8"/>
          <p:cNvPicPr preferRelativeResize="0"/>
          <p:nvPr/>
        </p:nvPicPr>
        <p:blipFill rotWithShape="1">
          <a:blip r:embed="rId26">
            <a:alphaModFix/>
          </a:blip>
          <a:srcRect b="0" l="0" r="0" t="0"/>
          <a:stretch/>
        </p:blipFill>
        <p:spPr>
          <a:xfrm>
            <a:off x="3253350" y="1159950"/>
            <a:ext cx="1715150" cy="2397650"/>
          </a:xfrm>
          <a:prstGeom prst="rect">
            <a:avLst/>
          </a:prstGeom>
          <a:noFill/>
          <a:ln>
            <a:noFill/>
          </a:ln>
        </p:spPr>
      </p:pic>
      <p:pic>
        <p:nvPicPr>
          <p:cNvPr id="296" name="Google Shape;296;p8"/>
          <p:cNvPicPr preferRelativeResize="0"/>
          <p:nvPr/>
        </p:nvPicPr>
        <p:blipFill rotWithShape="1">
          <a:blip r:embed="rId27">
            <a:alphaModFix/>
          </a:blip>
          <a:srcRect b="0" l="0" r="0" t="0"/>
          <a:stretch/>
        </p:blipFill>
        <p:spPr>
          <a:xfrm>
            <a:off x="7170251" y="1189875"/>
            <a:ext cx="1685725" cy="3508640"/>
          </a:xfrm>
          <a:prstGeom prst="rect">
            <a:avLst/>
          </a:prstGeom>
          <a:noFill/>
          <a:ln>
            <a:noFill/>
          </a:ln>
        </p:spPr>
      </p:pic>
      <p:pic>
        <p:nvPicPr>
          <p:cNvPr id="297" name="Google Shape;297;p8"/>
          <p:cNvPicPr preferRelativeResize="0"/>
          <p:nvPr/>
        </p:nvPicPr>
        <p:blipFill rotWithShape="1">
          <a:blip r:embed="rId28">
            <a:alphaModFix/>
          </a:blip>
          <a:srcRect b="0" l="0" r="0" t="0"/>
          <a:stretch/>
        </p:blipFill>
        <p:spPr>
          <a:xfrm>
            <a:off x="5181224" y="1189432"/>
            <a:ext cx="1779350" cy="2349118"/>
          </a:xfrm>
          <a:prstGeom prst="rect">
            <a:avLst/>
          </a:prstGeom>
          <a:noFill/>
          <a:ln>
            <a:noFill/>
          </a:ln>
        </p:spPr>
      </p:pic>
      <p:sp>
        <p:nvSpPr>
          <p:cNvPr id="298" name="Google Shape;298;p8"/>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pic>
        <p:nvPicPr>
          <p:cNvPr id="299" name="Google Shape;299;p8"/>
          <p:cNvPicPr preferRelativeResize="0"/>
          <p:nvPr/>
        </p:nvPicPr>
        <p:blipFill rotWithShape="1">
          <a:blip r:embed="rId29">
            <a:alphaModFix/>
          </a:blip>
          <a:srcRect b="0" l="0" r="0" t="0"/>
          <a:stretch/>
        </p:blipFill>
        <p:spPr>
          <a:xfrm>
            <a:off x="7199850" y="1189875"/>
            <a:ext cx="1685725" cy="3508649"/>
          </a:xfrm>
          <a:prstGeom prst="rect">
            <a:avLst/>
          </a:prstGeom>
          <a:noFill/>
          <a:ln>
            <a:noFill/>
          </a:ln>
        </p:spPr>
      </p:pic>
      <p:pic>
        <p:nvPicPr>
          <p:cNvPr id="300" name="Google Shape;300;p8"/>
          <p:cNvPicPr preferRelativeResize="0"/>
          <p:nvPr/>
        </p:nvPicPr>
        <p:blipFill rotWithShape="1">
          <a:blip r:embed="rId30">
            <a:alphaModFix/>
          </a:blip>
          <a:srcRect b="0" l="0" r="0" t="0"/>
          <a:stretch/>
        </p:blipFill>
        <p:spPr>
          <a:xfrm>
            <a:off x="3280450" y="1174050"/>
            <a:ext cx="1676200" cy="2349125"/>
          </a:xfrm>
          <a:prstGeom prst="rect">
            <a:avLst/>
          </a:prstGeom>
          <a:noFill/>
          <a:ln>
            <a:noFill/>
          </a:ln>
        </p:spPr>
      </p:pic>
      <p:pic>
        <p:nvPicPr>
          <p:cNvPr id="301" name="Google Shape;301;p8"/>
          <p:cNvPicPr preferRelativeResize="0"/>
          <p:nvPr/>
        </p:nvPicPr>
        <p:blipFill rotWithShape="1">
          <a:blip r:embed="rId31">
            <a:alphaModFix/>
          </a:blip>
          <a:srcRect b="0" l="0" r="0" t="0"/>
          <a:stretch/>
        </p:blipFill>
        <p:spPr>
          <a:xfrm>
            <a:off x="5201275" y="1174050"/>
            <a:ext cx="1739275" cy="2396244"/>
          </a:xfrm>
          <a:prstGeom prst="rect">
            <a:avLst/>
          </a:prstGeom>
          <a:noFill/>
          <a:ln>
            <a:noFill/>
          </a:ln>
        </p:spPr>
      </p:pic>
      <p:sp>
        <p:nvSpPr>
          <p:cNvPr id="302" name="Google Shape;302;p8"/>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pic>
        <p:nvPicPr>
          <p:cNvPr id="303" name="Google Shape;303;p8"/>
          <p:cNvPicPr preferRelativeResize="0"/>
          <p:nvPr/>
        </p:nvPicPr>
        <p:blipFill rotWithShape="1">
          <a:blip r:embed="rId32">
            <a:alphaModFix/>
          </a:blip>
          <a:srcRect b="0" l="0" r="0" t="0"/>
          <a:stretch/>
        </p:blipFill>
        <p:spPr>
          <a:xfrm>
            <a:off x="3259125" y="1159950"/>
            <a:ext cx="1739275" cy="2395700"/>
          </a:xfrm>
          <a:prstGeom prst="rect">
            <a:avLst/>
          </a:prstGeom>
          <a:noFill/>
          <a:ln>
            <a:noFill/>
          </a:ln>
        </p:spPr>
      </p:pic>
      <p:pic>
        <p:nvPicPr>
          <p:cNvPr id="304" name="Google Shape;304;p8"/>
          <p:cNvPicPr preferRelativeResize="0"/>
          <p:nvPr/>
        </p:nvPicPr>
        <p:blipFill rotWithShape="1">
          <a:blip r:embed="rId33">
            <a:alphaModFix/>
          </a:blip>
          <a:srcRect b="0" l="0" r="0" t="0"/>
          <a:stretch/>
        </p:blipFill>
        <p:spPr>
          <a:xfrm>
            <a:off x="7197475" y="1180750"/>
            <a:ext cx="1676199" cy="3490250"/>
          </a:xfrm>
          <a:prstGeom prst="rect">
            <a:avLst/>
          </a:prstGeom>
          <a:noFill/>
          <a:ln>
            <a:noFill/>
          </a:ln>
        </p:spPr>
      </p:pic>
      <p:pic>
        <p:nvPicPr>
          <p:cNvPr id="305" name="Google Shape;305;p8"/>
          <p:cNvPicPr preferRelativeResize="0"/>
          <p:nvPr/>
        </p:nvPicPr>
        <p:blipFill rotWithShape="1">
          <a:blip r:embed="rId34">
            <a:alphaModFix/>
          </a:blip>
          <a:srcRect b="0" l="0" r="0" t="0"/>
          <a:stretch/>
        </p:blipFill>
        <p:spPr>
          <a:xfrm>
            <a:off x="5228925" y="1174050"/>
            <a:ext cx="1751176" cy="2378601"/>
          </a:xfrm>
          <a:prstGeom prst="rect">
            <a:avLst/>
          </a:prstGeom>
          <a:noFill/>
          <a:ln>
            <a:noFill/>
          </a:ln>
        </p:spPr>
      </p:pic>
      <p:sp>
        <p:nvSpPr>
          <p:cNvPr id="306" name="Google Shape;306;p8"/>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pic>
        <p:nvPicPr>
          <p:cNvPr id="307" name="Google Shape;307;p8"/>
          <p:cNvPicPr preferRelativeResize="0"/>
          <p:nvPr/>
        </p:nvPicPr>
        <p:blipFill rotWithShape="1">
          <a:blip r:embed="rId35">
            <a:alphaModFix/>
          </a:blip>
          <a:srcRect b="0" l="0" r="0" t="0"/>
          <a:stretch/>
        </p:blipFill>
        <p:spPr>
          <a:xfrm>
            <a:off x="3277300" y="1210050"/>
            <a:ext cx="1715149" cy="2349126"/>
          </a:xfrm>
          <a:prstGeom prst="rect">
            <a:avLst/>
          </a:prstGeom>
          <a:noFill/>
          <a:ln>
            <a:noFill/>
          </a:ln>
        </p:spPr>
      </p:pic>
      <p:pic>
        <p:nvPicPr>
          <p:cNvPr id="308" name="Google Shape;308;p8"/>
          <p:cNvPicPr preferRelativeResize="0"/>
          <p:nvPr/>
        </p:nvPicPr>
        <p:blipFill rotWithShape="1">
          <a:blip r:embed="rId36">
            <a:alphaModFix/>
          </a:blip>
          <a:srcRect b="0" l="0" r="0" t="0"/>
          <a:stretch/>
        </p:blipFill>
        <p:spPr>
          <a:xfrm>
            <a:off x="5148775" y="1168025"/>
            <a:ext cx="1833350" cy="2395701"/>
          </a:xfrm>
          <a:prstGeom prst="rect">
            <a:avLst/>
          </a:prstGeom>
          <a:noFill/>
          <a:ln>
            <a:noFill/>
          </a:ln>
        </p:spPr>
      </p:pic>
      <p:pic>
        <p:nvPicPr>
          <p:cNvPr id="309" name="Google Shape;309;p8"/>
          <p:cNvPicPr preferRelativeResize="0"/>
          <p:nvPr/>
        </p:nvPicPr>
        <p:blipFill rotWithShape="1">
          <a:blip r:embed="rId37">
            <a:alphaModFix/>
          </a:blip>
          <a:srcRect b="0" l="0" r="0" t="0"/>
          <a:stretch/>
        </p:blipFill>
        <p:spPr>
          <a:xfrm>
            <a:off x="7170250" y="1205100"/>
            <a:ext cx="1676200" cy="3524896"/>
          </a:xfrm>
          <a:prstGeom prst="rect">
            <a:avLst/>
          </a:prstGeom>
          <a:noFill/>
          <a:ln>
            <a:noFill/>
          </a:ln>
        </p:spPr>
      </p:pic>
      <p:sp>
        <p:nvSpPr>
          <p:cNvPr id="310" name="Google Shape;310;p8"/>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pic>
        <p:nvPicPr>
          <p:cNvPr id="311" name="Google Shape;311;p8"/>
          <p:cNvPicPr preferRelativeResize="0"/>
          <p:nvPr/>
        </p:nvPicPr>
        <p:blipFill rotWithShape="1">
          <a:blip r:embed="rId38">
            <a:alphaModFix/>
          </a:blip>
          <a:srcRect b="0" l="0" r="0" t="0"/>
          <a:stretch/>
        </p:blipFill>
        <p:spPr>
          <a:xfrm>
            <a:off x="302075" y="2053249"/>
            <a:ext cx="2878700" cy="2793554"/>
          </a:xfrm>
          <a:prstGeom prst="rect">
            <a:avLst/>
          </a:prstGeom>
          <a:noFill/>
          <a:ln>
            <a:noFill/>
          </a:ln>
        </p:spPr>
      </p:pic>
      <p:pic>
        <p:nvPicPr>
          <p:cNvPr id="312" name="Google Shape;312;p8"/>
          <p:cNvPicPr preferRelativeResize="0"/>
          <p:nvPr/>
        </p:nvPicPr>
        <p:blipFill rotWithShape="1">
          <a:blip r:embed="rId39">
            <a:alphaModFix/>
          </a:blip>
          <a:srcRect b="0" l="0" r="0" t="0"/>
          <a:stretch/>
        </p:blipFill>
        <p:spPr>
          <a:xfrm>
            <a:off x="3277300" y="1175650"/>
            <a:ext cx="1715149" cy="2395699"/>
          </a:xfrm>
          <a:prstGeom prst="rect">
            <a:avLst/>
          </a:prstGeom>
          <a:noFill/>
          <a:ln>
            <a:noFill/>
          </a:ln>
        </p:spPr>
      </p:pic>
      <p:pic>
        <p:nvPicPr>
          <p:cNvPr id="313" name="Google Shape;313;p8"/>
          <p:cNvPicPr preferRelativeResize="0"/>
          <p:nvPr/>
        </p:nvPicPr>
        <p:blipFill rotWithShape="1">
          <a:blip r:embed="rId40">
            <a:alphaModFix/>
          </a:blip>
          <a:srcRect b="0" l="0" r="0" t="0"/>
          <a:stretch/>
        </p:blipFill>
        <p:spPr>
          <a:xfrm>
            <a:off x="5181233" y="1161549"/>
            <a:ext cx="1779350" cy="2352245"/>
          </a:xfrm>
          <a:prstGeom prst="rect">
            <a:avLst/>
          </a:prstGeom>
          <a:noFill/>
          <a:ln>
            <a:noFill/>
          </a:ln>
        </p:spPr>
      </p:pic>
      <p:pic>
        <p:nvPicPr>
          <p:cNvPr id="314" name="Google Shape;314;p8"/>
          <p:cNvPicPr preferRelativeResize="0"/>
          <p:nvPr/>
        </p:nvPicPr>
        <p:blipFill rotWithShape="1">
          <a:blip r:embed="rId41">
            <a:alphaModFix/>
          </a:blip>
          <a:srcRect b="0" l="0" r="0" t="0"/>
          <a:stretch/>
        </p:blipFill>
        <p:spPr>
          <a:xfrm>
            <a:off x="7170250" y="1210050"/>
            <a:ext cx="1715149" cy="3484024"/>
          </a:xfrm>
          <a:prstGeom prst="rect">
            <a:avLst/>
          </a:prstGeom>
          <a:noFill/>
          <a:ln>
            <a:noFill/>
          </a:ln>
        </p:spPr>
      </p:pic>
      <p:sp>
        <p:nvSpPr>
          <p:cNvPr id="315" name="Google Shape;315;p8"/>
          <p:cNvSpPr/>
          <p:nvPr/>
        </p:nvSpPr>
        <p:spPr>
          <a:xfrm>
            <a:off x="81200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9"/>
          <p:cNvSpPr txBox="1"/>
          <p:nvPr>
            <p:ph idx="12" type="sldNum"/>
          </p:nvPr>
        </p:nvSpPr>
        <p:spPr>
          <a:xfrm>
            <a:off x="8455801" y="4712996"/>
            <a:ext cx="462000" cy="210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321" name="Google Shape;321;p9"/>
          <p:cNvSpPr txBox="1"/>
          <p:nvPr/>
        </p:nvSpPr>
        <p:spPr>
          <a:xfrm>
            <a:off x="369509" y="1145204"/>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Clients in the Platform</a:t>
            </a:r>
            <a:endParaRPr b="0" i="0" sz="800" u="none" cap="none" strike="noStrike">
              <a:solidFill>
                <a:srgbClr val="000000"/>
              </a:solidFill>
              <a:latin typeface="Roboto"/>
              <a:ea typeface="Roboto"/>
              <a:cs typeface="Roboto"/>
              <a:sym typeface="Roboto"/>
            </a:endParaRPr>
          </a:p>
        </p:txBody>
      </p:sp>
      <p:sp>
        <p:nvSpPr>
          <p:cNvPr id="322" name="Google Shape;322;p9"/>
          <p:cNvSpPr txBox="1"/>
          <p:nvPr/>
        </p:nvSpPr>
        <p:spPr>
          <a:xfrm>
            <a:off x="6078661" y="1145204"/>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Avg. Days Spent In Platform</a:t>
            </a:r>
            <a:endParaRPr b="0" i="0" sz="800" u="none" cap="none" strike="noStrike">
              <a:solidFill>
                <a:srgbClr val="000000"/>
              </a:solidFill>
              <a:latin typeface="Roboto"/>
              <a:ea typeface="Roboto"/>
              <a:cs typeface="Roboto"/>
              <a:sym typeface="Roboto"/>
            </a:endParaRPr>
          </a:p>
        </p:txBody>
      </p:sp>
      <p:cxnSp>
        <p:nvCxnSpPr>
          <p:cNvPr id="323" name="Google Shape;323;p9"/>
          <p:cNvCxnSpPr/>
          <p:nvPr/>
        </p:nvCxnSpPr>
        <p:spPr>
          <a:xfrm>
            <a:off x="406625" y="1150350"/>
            <a:ext cx="8546400" cy="0"/>
          </a:xfrm>
          <a:prstGeom prst="straightConnector1">
            <a:avLst/>
          </a:prstGeom>
          <a:noFill/>
          <a:ln cap="flat" cmpd="sng" w="9525">
            <a:solidFill>
              <a:srgbClr val="EFEFEF"/>
            </a:solidFill>
            <a:prstDash val="solid"/>
            <a:round/>
            <a:headEnd len="sm" w="sm" type="none"/>
            <a:tailEnd len="sm" w="sm" type="none"/>
          </a:ln>
        </p:spPr>
      </p:cxnSp>
      <p:sp>
        <p:nvSpPr>
          <p:cNvPr id="324" name="Google Shape;324;p9"/>
          <p:cNvSpPr txBox="1"/>
          <p:nvPr/>
        </p:nvSpPr>
        <p:spPr>
          <a:xfrm>
            <a:off x="3164739" y="1145204"/>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Avg. Time Spent In Platform</a:t>
            </a:r>
            <a:endParaRPr b="0" i="0" sz="800" u="none" cap="none" strike="noStrike">
              <a:solidFill>
                <a:srgbClr val="000000"/>
              </a:solidFill>
              <a:latin typeface="Roboto"/>
              <a:ea typeface="Roboto"/>
              <a:cs typeface="Roboto"/>
              <a:sym typeface="Roboto"/>
            </a:endParaRPr>
          </a:p>
        </p:txBody>
      </p:sp>
      <p:cxnSp>
        <p:nvCxnSpPr>
          <p:cNvPr id="325" name="Google Shape;325;p9"/>
          <p:cNvCxnSpPr/>
          <p:nvPr/>
        </p:nvCxnSpPr>
        <p:spPr>
          <a:xfrm>
            <a:off x="406625" y="2784700"/>
            <a:ext cx="8546400" cy="0"/>
          </a:xfrm>
          <a:prstGeom prst="straightConnector1">
            <a:avLst/>
          </a:prstGeom>
          <a:noFill/>
          <a:ln cap="flat" cmpd="sng" w="9525">
            <a:solidFill>
              <a:srgbClr val="EFEFEF"/>
            </a:solidFill>
            <a:prstDash val="solid"/>
            <a:round/>
            <a:headEnd len="sm" w="sm" type="none"/>
            <a:tailEnd len="sm" w="sm" type="none"/>
          </a:ln>
        </p:spPr>
      </p:cxnSp>
      <p:cxnSp>
        <p:nvCxnSpPr>
          <p:cNvPr id="326" name="Google Shape;326;p9"/>
          <p:cNvCxnSpPr/>
          <p:nvPr/>
        </p:nvCxnSpPr>
        <p:spPr>
          <a:xfrm rot="10800000">
            <a:off x="3053675" y="1217525"/>
            <a:ext cx="0" cy="1489500"/>
          </a:xfrm>
          <a:prstGeom prst="straightConnector1">
            <a:avLst/>
          </a:prstGeom>
          <a:noFill/>
          <a:ln cap="flat" cmpd="sng" w="9525">
            <a:solidFill>
              <a:srgbClr val="EFEFEF"/>
            </a:solidFill>
            <a:prstDash val="solid"/>
            <a:round/>
            <a:headEnd len="sm" w="sm" type="none"/>
            <a:tailEnd len="sm" w="sm" type="none"/>
          </a:ln>
        </p:spPr>
      </p:cxnSp>
      <p:cxnSp>
        <p:nvCxnSpPr>
          <p:cNvPr id="327" name="Google Shape;327;p9"/>
          <p:cNvCxnSpPr/>
          <p:nvPr/>
        </p:nvCxnSpPr>
        <p:spPr>
          <a:xfrm rot="10800000">
            <a:off x="5998400" y="1198044"/>
            <a:ext cx="0" cy="1489500"/>
          </a:xfrm>
          <a:prstGeom prst="straightConnector1">
            <a:avLst/>
          </a:prstGeom>
          <a:noFill/>
          <a:ln cap="flat" cmpd="sng" w="9525">
            <a:solidFill>
              <a:srgbClr val="EFEFEF"/>
            </a:solidFill>
            <a:prstDash val="solid"/>
            <a:round/>
            <a:headEnd len="sm" w="sm" type="none"/>
            <a:tailEnd len="sm" w="sm" type="none"/>
          </a:ln>
        </p:spPr>
      </p:cxnSp>
      <p:cxnSp>
        <p:nvCxnSpPr>
          <p:cNvPr id="328" name="Google Shape;328;p9"/>
          <p:cNvCxnSpPr/>
          <p:nvPr/>
        </p:nvCxnSpPr>
        <p:spPr>
          <a:xfrm rot="10800000">
            <a:off x="3053675" y="2873610"/>
            <a:ext cx="0" cy="1881600"/>
          </a:xfrm>
          <a:prstGeom prst="straightConnector1">
            <a:avLst/>
          </a:prstGeom>
          <a:noFill/>
          <a:ln cap="flat" cmpd="sng" w="9525">
            <a:solidFill>
              <a:srgbClr val="EFEFEF"/>
            </a:solidFill>
            <a:prstDash val="solid"/>
            <a:round/>
            <a:headEnd len="sm" w="sm" type="none"/>
            <a:tailEnd len="sm" w="sm" type="none"/>
          </a:ln>
        </p:spPr>
      </p:cxnSp>
      <p:cxnSp>
        <p:nvCxnSpPr>
          <p:cNvPr id="329" name="Google Shape;329;p9"/>
          <p:cNvCxnSpPr/>
          <p:nvPr/>
        </p:nvCxnSpPr>
        <p:spPr>
          <a:xfrm rot="10800000">
            <a:off x="5998400" y="2849002"/>
            <a:ext cx="0" cy="1881600"/>
          </a:xfrm>
          <a:prstGeom prst="straightConnector1">
            <a:avLst/>
          </a:prstGeom>
          <a:noFill/>
          <a:ln cap="flat" cmpd="sng" w="9525">
            <a:solidFill>
              <a:srgbClr val="EFEFEF"/>
            </a:solidFill>
            <a:prstDash val="solid"/>
            <a:round/>
            <a:headEnd len="sm" w="sm" type="none"/>
            <a:tailEnd len="sm" w="sm" type="none"/>
          </a:ln>
        </p:spPr>
      </p:cxnSp>
      <p:sp>
        <p:nvSpPr>
          <p:cNvPr id="330" name="Google Shape;330;p9"/>
          <p:cNvSpPr txBox="1"/>
          <p:nvPr/>
        </p:nvSpPr>
        <p:spPr>
          <a:xfrm>
            <a:off x="833725" y="114575"/>
            <a:ext cx="6660000" cy="4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Light"/>
                <a:ea typeface="Roboto Light"/>
                <a:cs typeface="Roboto Light"/>
                <a:sym typeface="Roboto Light"/>
              </a:rPr>
              <a:t>VideoAmp Platform Usage – Measurement Insight Users*</a:t>
            </a:r>
            <a:endParaRPr b="0" i="0" sz="1800" u="none" cap="none" strike="noStrike">
              <a:solidFill>
                <a:srgbClr val="000000"/>
              </a:solidFill>
              <a:latin typeface="Roboto Light"/>
              <a:ea typeface="Roboto Light"/>
              <a:cs typeface="Roboto Light"/>
              <a:sym typeface="Roboto Light"/>
            </a:endParaRPr>
          </a:p>
        </p:txBody>
      </p:sp>
      <p:sp>
        <p:nvSpPr>
          <p:cNvPr id="331" name="Google Shape;331;p9"/>
          <p:cNvSpPr txBox="1"/>
          <p:nvPr/>
        </p:nvSpPr>
        <p:spPr>
          <a:xfrm>
            <a:off x="1493972" y="479945"/>
            <a:ext cx="13212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41m 35s </a:t>
            </a:r>
            <a:endParaRPr b="0" i="0" sz="8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Avg. Time Spent in Platform</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332" name="Google Shape;332;p9"/>
          <p:cNvCxnSpPr/>
          <p:nvPr/>
        </p:nvCxnSpPr>
        <p:spPr>
          <a:xfrm>
            <a:off x="457200" y="601962"/>
            <a:ext cx="8546400" cy="0"/>
          </a:xfrm>
          <a:prstGeom prst="straightConnector1">
            <a:avLst/>
          </a:prstGeom>
          <a:noFill/>
          <a:ln cap="flat" cmpd="sng" w="9525">
            <a:solidFill>
              <a:srgbClr val="EFEFEF"/>
            </a:solidFill>
            <a:prstDash val="solid"/>
            <a:round/>
            <a:headEnd len="sm" w="sm" type="none"/>
            <a:tailEnd len="sm" w="sm" type="none"/>
          </a:ln>
        </p:spPr>
      </p:cxnSp>
      <p:sp>
        <p:nvSpPr>
          <p:cNvPr id="333" name="Google Shape;333;p9"/>
          <p:cNvSpPr txBox="1"/>
          <p:nvPr/>
        </p:nvSpPr>
        <p:spPr>
          <a:xfrm>
            <a:off x="2747331" y="479945"/>
            <a:ext cx="13212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3.33 </a:t>
            </a:r>
            <a:r>
              <a:rPr b="0" i="0" lang="en" sz="900" u="none" cap="none" strike="noStrike">
                <a:solidFill>
                  <a:schemeClr val="dk2"/>
                </a:solidFill>
                <a:latin typeface="Roboto Light"/>
                <a:ea typeface="Roboto Light"/>
                <a:cs typeface="Roboto Light"/>
                <a:sym typeface="Roboto Light"/>
              </a:rPr>
              <a:t>days</a:t>
            </a:r>
            <a:endParaRPr b="0" i="0" sz="1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Avg. Days Spent in Platform</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334" name="Google Shape;334;p9"/>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December 2022</a:t>
            </a:r>
            <a:endParaRPr b="1" i="0" sz="600" u="none" cap="none" strike="noStrike">
              <a:solidFill>
                <a:schemeClr val="accent5"/>
              </a:solidFill>
              <a:latin typeface="Roboto"/>
              <a:ea typeface="Roboto"/>
              <a:cs typeface="Roboto"/>
              <a:sym typeface="Roboto"/>
            </a:endParaRPr>
          </a:p>
        </p:txBody>
      </p:sp>
      <p:sp>
        <p:nvSpPr>
          <p:cNvPr id="335" name="Google Shape;335;p9"/>
          <p:cNvSpPr txBox="1"/>
          <p:nvPr/>
        </p:nvSpPr>
        <p:spPr>
          <a:xfrm>
            <a:off x="389725" y="484425"/>
            <a:ext cx="10413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oboto Light"/>
                <a:ea typeface="Roboto Light"/>
                <a:cs typeface="Roboto Light"/>
                <a:sym typeface="Roboto Light"/>
              </a:rPr>
              <a:t>24 </a:t>
            </a:r>
            <a:r>
              <a:rPr b="0" i="0" lang="en" sz="1200" u="none" cap="none" strike="noStrike">
                <a:solidFill>
                  <a:schemeClr val="dk2"/>
                </a:solidFill>
                <a:latin typeface="Roboto Light"/>
                <a:ea typeface="Roboto Light"/>
                <a:cs typeface="Roboto Light"/>
                <a:sym typeface="Roboto Light"/>
              </a:rPr>
              <a:t>/ </a:t>
            </a:r>
            <a:r>
              <a:rPr b="0" i="0" lang="en" sz="1200" u="none" cap="none" strike="noStrike">
                <a:solidFill>
                  <a:schemeClr val="dk1"/>
                </a:solidFill>
                <a:latin typeface="Roboto Light"/>
                <a:ea typeface="Roboto Light"/>
                <a:cs typeface="Roboto Light"/>
                <a:sym typeface="Roboto Light"/>
              </a:rPr>
              <a:t>12</a:t>
            </a:r>
            <a:endParaRPr b="0" i="0" sz="2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77777"/>
                </a:solidFill>
                <a:latin typeface="Roboto Medium"/>
                <a:ea typeface="Roboto Medium"/>
                <a:cs typeface="Roboto Medium"/>
                <a:sym typeface="Roboto Medium"/>
              </a:rPr>
              <a:t>Total MI Users / Active </a:t>
            </a:r>
            <a:endParaRPr b="0" i="0" sz="600" u="none" cap="none" strike="noStrike">
              <a:solidFill>
                <a:srgbClr val="77777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336" name="Google Shape;336;p9"/>
          <p:cNvSpPr txBox="1"/>
          <p:nvPr/>
        </p:nvSpPr>
        <p:spPr>
          <a:xfrm>
            <a:off x="369157" y="2766097"/>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a:ea typeface="Roboto"/>
                <a:cs typeface="Roboto"/>
                <a:sym typeface="Roboto"/>
              </a:rPr>
              <a:t>Initiatives: Launched vs. Abandoned</a:t>
            </a:r>
            <a:endParaRPr b="0" i="0" sz="800" u="none" cap="none" strike="noStrike">
              <a:solidFill>
                <a:srgbClr val="000000"/>
              </a:solidFill>
              <a:latin typeface="Roboto"/>
              <a:ea typeface="Roboto"/>
              <a:cs typeface="Roboto"/>
              <a:sym typeface="Roboto"/>
            </a:endParaRPr>
          </a:p>
        </p:txBody>
      </p:sp>
      <p:sp>
        <p:nvSpPr>
          <p:cNvPr id="337" name="Google Shape;337;p9"/>
          <p:cNvSpPr txBox="1"/>
          <p:nvPr/>
        </p:nvSpPr>
        <p:spPr>
          <a:xfrm>
            <a:off x="3164757" y="2766097"/>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Linear Plans: Run vs. Abandoned</a:t>
            </a:r>
            <a:endParaRPr b="0" i="0" sz="800" u="none" cap="none" strike="noStrike">
              <a:solidFill>
                <a:srgbClr val="000000"/>
              </a:solidFill>
              <a:latin typeface="Roboto"/>
              <a:ea typeface="Roboto"/>
              <a:cs typeface="Roboto"/>
              <a:sym typeface="Roboto"/>
            </a:endParaRPr>
          </a:p>
        </p:txBody>
      </p:sp>
      <p:sp>
        <p:nvSpPr>
          <p:cNvPr id="338" name="Google Shape;338;p9"/>
          <p:cNvSpPr txBox="1"/>
          <p:nvPr/>
        </p:nvSpPr>
        <p:spPr>
          <a:xfrm>
            <a:off x="6078657" y="2766097"/>
            <a:ext cx="2356800" cy="3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Audiences: Saved vs. Abandoned</a:t>
            </a:r>
            <a:endParaRPr b="0" i="0" sz="800" u="none" cap="none" strike="noStrike">
              <a:solidFill>
                <a:srgbClr val="000000"/>
              </a:solidFill>
              <a:latin typeface="Roboto"/>
              <a:ea typeface="Roboto"/>
              <a:cs typeface="Roboto"/>
              <a:sym typeface="Roboto"/>
            </a:endParaRPr>
          </a:p>
        </p:txBody>
      </p:sp>
      <p:pic>
        <p:nvPicPr>
          <p:cNvPr id="339" name="Google Shape;339;p9" title="Chart"/>
          <p:cNvPicPr preferRelativeResize="0"/>
          <p:nvPr/>
        </p:nvPicPr>
        <p:blipFill rotWithShape="1">
          <a:blip r:embed="rId3">
            <a:alphaModFix/>
          </a:blip>
          <a:srcRect b="0" l="0" r="0" t="0"/>
          <a:stretch/>
        </p:blipFill>
        <p:spPr>
          <a:xfrm>
            <a:off x="406624" y="1436049"/>
            <a:ext cx="2513099" cy="1211895"/>
          </a:xfrm>
          <a:prstGeom prst="rect">
            <a:avLst/>
          </a:prstGeom>
          <a:noFill/>
          <a:ln>
            <a:noFill/>
          </a:ln>
        </p:spPr>
      </p:pic>
      <p:pic>
        <p:nvPicPr>
          <p:cNvPr id="340" name="Google Shape;340;p9" title="Chart"/>
          <p:cNvPicPr preferRelativeResize="0"/>
          <p:nvPr/>
        </p:nvPicPr>
        <p:blipFill rotWithShape="1">
          <a:blip r:embed="rId4">
            <a:alphaModFix/>
          </a:blip>
          <a:srcRect b="0" l="0" r="0" t="0"/>
          <a:stretch/>
        </p:blipFill>
        <p:spPr>
          <a:xfrm>
            <a:off x="3188031" y="1499263"/>
            <a:ext cx="2462525" cy="1122018"/>
          </a:xfrm>
          <a:prstGeom prst="rect">
            <a:avLst/>
          </a:prstGeom>
          <a:noFill/>
          <a:ln>
            <a:noFill/>
          </a:ln>
        </p:spPr>
      </p:pic>
      <p:pic>
        <p:nvPicPr>
          <p:cNvPr id="341" name="Google Shape;341;p9" title="Chart"/>
          <p:cNvPicPr preferRelativeResize="0"/>
          <p:nvPr/>
        </p:nvPicPr>
        <p:blipFill rotWithShape="1">
          <a:blip r:embed="rId5">
            <a:alphaModFix/>
          </a:blip>
          <a:srcRect b="0" l="0" r="0" t="0"/>
          <a:stretch/>
        </p:blipFill>
        <p:spPr>
          <a:xfrm>
            <a:off x="6118431" y="1481000"/>
            <a:ext cx="2586521" cy="1122000"/>
          </a:xfrm>
          <a:prstGeom prst="rect">
            <a:avLst/>
          </a:prstGeom>
          <a:noFill/>
          <a:ln>
            <a:noFill/>
          </a:ln>
        </p:spPr>
      </p:pic>
      <p:pic>
        <p:nvPicPr>
          <p:cNvPr id="342" name="Google Shape;342;p9" title="Chart"/>
          <p:cNvPicPr preferRelativeResize="0"/>
          <p:nvPr/>
        </p:nvPicPr>
        <p:blipFill rotWithShape="1">
          <a:blip r:embed="rId6">
            <a:alphaModFix/>
          </a:blip>
          <a:srcRect b="0" l="0" r="0" t="0"/>
          <a:stretch/>
        </p:blipFill>
        <p:spPr>
          <a:xfrm>
            <a:off x="406627" y="3085002"/>
            <a:ext cx="2356799" cy="1631630"/>
          </a:xfrm>
          <a:prstGeom prst="rect">
            <a:avLst/>
          </a:prstGeom>
          <a:noFill/>
          <a:ln>
            <a:noFill/>
          </a:ln>
        </p:spPr>
      </p:pic>
      <p:pic>
        <p:nvPicPr>
          <p:cNvPr id="343" name="Google Shape;343;p9" title="Chart"/>
          <p:cNvPicPr preferRelativeResize="0"/>
          <p:nvPr/>
        </p:nvPicPr>
        <p:blipFill rotWithShape="1">
          <a:blip r:embed="rId7">
            <a:alphaModFix/>
          </a:blip>
          <a:srcRect b="0" l="0" r="0" t="0"/>
          <a:stretch/>
        </p:blipFill>
        <p:spPr>
          <a:xfrm>
            <a:off x="3242627" y="3085002"/>
            <a:ext cx="2356799" cy="1631626"/>
          </a:xfrm>
          <a:prstGeom prst="rect">
            <a:avLst/>
          </a:prstGeom>
          <a:noFill/>
          <a:ln>
            <a:noFill/>
          </a:ln>
        </p:spPr>
      </p:pic>
      <p:pic>
        <p:nvPicPr>
          <p:cNvPr id="344" name="Google Shape;344;p9" title="Chart"/>
          <p:cNvPicPr preferRelativeResize="0"/>
          <p:nvPr/>
        </p:nvPicPr>
        <p:blipFill rotWithShape="1">
          <a:blip r:embed="rId8">
            <a:alphaModFix/>
          </a:blip>
          <a:srcRect b="0" l="0" r="0" t="0"/>
          <a:stretch/>
        </p:blipFill>
        <p:spPr>
          <a:xfrm>
            <a:off x="6307266" y="3100254"/>
            <a:ext cx="2312724" cy="1601126"/>
          </a:xfrm>
          <a:prstGeom prst="rect">
            <a:avLst/>
          </a:prstGeom>
          <a:noFill/>
          <a:ln>
            <a:noFill/>
          </a:ln>
        </p:spPr>
      </p:pic>
      <p:sp>
        <p:nvSpPr>
          <p:cNvPr id="345" name="Google Shape;345;p9"/>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January 2023</a:t>
            </a:r>
            <a:endParaRPr b="1" i="0" sz="600" u="none" cap="none" strike="noStrike">
              <a:solidFill>
                <a:schemeClr val="accent5"/>
              </a:solidFill>
              <a:latin typeface="Roboto"/>
              <a:ea typeface="Roboto"/>
              <a:cs typeface="Roboto"/>
              <a:sym typeface="Roboto"/>
            </a:endParaRPr>
          </a:p>
        </p:txBody>
      </p:sp>
      <p:sp>
        <p:nvSpPr>
          <p:cNvPr id="346" name="Google Shape;346;p9"/>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February 2023</a:t>
            </a:r>
            <a:endParaRPr b="1" i="0" sz="600" u="none" cap="none" strike="noStrike">
              <a:solidFill>
                <a:schemeClr val="accent5"/>
              </a:solidFill>
              <a:latin typeface="Roboto"/>
              <a:ea typeface="Roboto"/>
              <a:cs typeface="Roboto"/>
              <a:sym typeface="Roboto"/>
            </a:endParaRPr>
          </a:p>
        </p:txBody>
      </p:sp>
      <p:sp>
        <p:nvSpPr>
          <p:cNvPr id="347" name="Google Shape;347;p9"/>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March 2023</a:t>
            </a:r>
            <a:endParaRPr b="1" i="0" sz="600" u="none" cap="none" strike="noStrike">
              <a:solidFill>
                <a:schemeClr val="accent5"/>
              </a:solidFill>
              <a:latin typeface="Roboto"/>
              <a:ea typeface="Roboto"/>
              <a:cs typeface="Roboto"/>
              <a:sym typeface="Roboto"/>
            </a:endParaRPr>
          </a:p>
        </p:txBody>
      </p:sp>
      <p:sp>
        <p:nvSpPr>
          <p:cNvPr id="348" name="Google Shape;348;p9"/>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April 2023</a:t>
            </a:r>
            <a:endParaRPr b="1" i="0" sz="600" u="none" cap="none" strike="noStrike">
              <a:solidFill>
                <a:schemeClr val="accent5"/>
              </a:solidFill>
              <a:latin typeface="Roboto"/>
              <a:ea typeface="Roboto"/>
              <a:cs typeface="Roboto"/>
              <a:sym typeface="Roboto"/>
            </a:endParaRPr>
          </a:p>
        </p:txBody>
      </p:sp>
      <p:sp>
        <p:nvSpPr>
          <p:cNvPr id="349" name="Google Shape;349;p9"/>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May 2023</a:t>
            </a:r>
            <a:endParaRPr b="1" i="0" sz="600" u="none" cap="none" strike="noStrike">
              <a:solidFill>
                <a:schemeClr val="accent5"/>
              </a:solidFill>
              <a:latin typeface="Roboto"/>
              <a:ea typeface="Roboto"/>
              <a:cs typeface="Roboto"/>
              <a:sym typeface="Roboto"/>
            </a:endParaRPr>
          </a:p>
        </p:txBody>
      </p:sp>
      <p:sp>
        <p:nvSpPr>
          <p:cNvPr id="350" name="Google Shape;350;p9"/>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June 2023</a:t>
            </a:r>
            <a:endParaRPr b="1" i="0" sz="600" u="none" cap="none" strike="noStrike">
              <a:solidFill>
                <a:schemeClr val="accent5"/>
              </a:solidFill>
              <a:latin typeface="Roboto"/>
              <a:ea typeface="Roboto"/>
              <a:cs typeface="Roboto"/>
              <a:sym typeface="Roboto"/>
            </a:endParaRPr>
          </a:p>
        </p:txBody>
      </p:sp>
      <p:sp>
        <p:nvSpPr>
          <p:cNvPr id="351" name="Google Shape;351;p9"/>
          <p:cNvSpPr/>
          <p:nvPr/>
        </p:nvSpPr>
        <p:spPr>
          <a:xfrm>
            <a:off x="8117150" y="231125"/>
            <a:ext cx="8004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accent5"/>
                </a:solidFill>
                <a:latin typeface="Roboto"/>
                <a:ea typeface="Roboto"/>
                <a:cs typeface="Roboto"/>
                <a:sym typeface="Roboto"/>
              </a:rPr>
              <a:t>July 2023</a:t>
            </a:r>
            <a:endParaRPr b="1" i="0" sz="600" u="none" cap="none" strike="noStrike">
              <a:solidFill>
                <a:schemeClr val="accent5"/>
              </a:solidFill>
              <a:latin typeface="Roboto"/>
              <a:ea typeface="Roboto"/>
              <a:cs typeface="Roboto"/>
              <a:sym typeface="Roboto"/>
            </a:endParaRPr>
          </a:p>
        </p:txBody>
      </p:sp>
      <p:sp>
        <p:nvSpPr>
          <p:cNvPr id="352" name="Google Shape;352;p9"/>
          <p:cNvSpPr/>
          <p:nvPr/>
        </p:nvSpPr>
        <p:spPr>
          <a:xfrm>
            <a:off x="8120025" y="231125"/>
            <a:ext cx="802200" cy="239700"/>
          </a:xfrm>
          <a:prstGeom prst="flowChartAlternateProcess">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lang="en" sz="600">
                <a:solidFill>
                  <a:schemeClr val="accent5"/>
                </a:solidFill>
                <a:latin typeface="Roboto"/>
                <a:ea typeface="Roboto"/>
                <a:cs typeface="Roboto"/>
                <a:sym typeface="Roboto"/>
              </a:rPr>
              <a:t>Month, year</a:t>
            </a:r>
            <a:endParaRPr b="1" i="0" sz="600" u="none" cap="none" strike="noStrike">
              <a:solidFill>
                <a:schemeClr val="accent5"/>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D6D7D6"/>
      </a:lt2>
      <a:accent1>
        <a:srgbClr val="E82064"/>
      </a:accent1>
      <a:accent2>
        <a:srgbClr val="4555A5"/>
      </a:accent2>
      <a:accent3>
        <a:srgbClr val="38A4DD"/>
      </a:accent3>
      <a:accent4>
        <a:srgbClr val="903F98"/>
      </a:accent4>
      <a:accent5>
        <a:srgbClr val="4D4D4D"/>
      </a:accent5>
      <a:accent6>
        <a:srgbClr val="F7F5F4"/>
      </a:accent6>
      <a:hlink>
        <a:srgbClr val="0BBBC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